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4" r:id="rId4"/>
  </p:sldMasterIdLst>
  <p:notesMasterIdLst>
    <p:notesMasterId r:id="rId16"/>
  </p:notesMasterIdLst>
  <p:handoutMasterIdLst>
    <p:handoutMasterId r:id="rId17"/>
  </p:handoutMasterIdLst>
  <p:sldIdLst>
    <p:sldId id="295" r:id="rId5"/>
    <p:sldId id="296" r:id="rId6"/>
    <p:sldId id="285" r:id="rId7"/>
    <p:sldId id="282" r:id="rId8"/>
    <p:sldId id="297" r:id="rId9"/>
    <p:sldId id="298" r:id="rId10"/>
    <p:sldId id="294" r:id="rId11"/>
    <p:sldId id="299" r:id="rId12"/>
    <p:sldId id="303" r:id="rId13"/>
    <p:sldId id="260" r:id="rId14"/>
    <p:sldId id="26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8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79204" autoAdjust="0"/>
  </p:normalViewPr>
  <p:slideViewPr>
    <p:cSldViewPr snapToGrid="0">
      <p:cViewPr varScale="1">
        <p:scale>
          <a:sx n="100" d="100"/>
          <a:sy n="100" d="100"/>
        </p:scale>
        <p:origin x="168" y="90"/>
      </p:cViewPr>
      <p:guideLst/>
    </p:cSldViewPr>
  </p:slideViewPr>
  <p:outlineViewPr>
    <p:cViewPr>
      <p:scale>
        <a:sx n="33" d="100"/>
        <a:sy n="33" d="100"/>
      </p:scale>
      <p:origin x="0" y="-48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800">
                <a:latin typeface="Avenir Next LT Pro Demi" panose="020B0704020202020204" pitchFamily="34" charset="0"/>
              </a:rPr>
              <a:t>+12.8% PTS</a:t>
            </a:r>
          </a:p>
        </c:rich>
      </c:tx>
      <c:layout>
        <c:manualLayout>
          <c:xMode val="edge"/>
          <c:yMode val="edge"/>
          <c:x val="0.32020122484689412"/>
          <c:y val="0.47685185185185186"/>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4718919510061244"/>
          <c:y val="0.15001421697287839"/>
          <c:w val="0.44728849518810154"/>
          <c:h val="0.74548082531350257"/>
        </c:manualLayout>
      </c:layout>
      <c:doughnutChart>
        <c:varyColors val="1"/>
        <c:ser>
          <c:idx val="0"/>
          <c:order val="0"/>
          <c:spPr>
            <a:solidFill>
              <a:schemeClr val="bg1">
                <a:lumMod val="95000"/>
              </a:schemeClr>
            </a:solidFill>
          </c:spPr>
          <c:dPt>
            <c:idx val="0"/>
            <c:bubble3D val="0"/>
            <c:spPr>
              <a:solidFill>
                <a:schemeClr val="bg2">
                  <a:lumMod val="90000"/>
                </a:schemeClr>
              </a:solidFill>
              <a:ln w="19050">
                <a:solidFill>
                  <a:schemeClr val="lt1"/>
                </a:solidFill>
              </a:ln>
              <a:effectLst/>
            </c:spPr>
            <c:extLst>
              <c:ext xmlns:c16="http://schemas.microsoft.com/office/drawing/2014/chart" uri="{C3380CC4-5D6E-409C-BE32-E72D297353CC}">
                <c16:uniqueId val="{00000001-2E02-4FEA-BB32-1BED1A918020}"/>
              </c:ext>
            </c:extLst>
          </c:dPt>
          <c:dPt>
            <c:idx val="1"/>
            <c:bubble3D val="0"/>
            <c:spPr>
              <a:solidFill>
                <a:schemeClr val="bg1">
                  <a:lumMod val="95000"/>
                </a:schemeClr>
              </a:solidFill>
              <a:ln w="19050">
                <a:solidFill>
                  <a:schemeClr val="lt1"/>
                </a:solidFill>
              </a:ln>
              <a:effectLst/>
            </c:spPr>
            <c:extLst>
              <c:ext xmlns:c16="http://schemas.microsoft.com/office/drawing/2014/chart" uri="{C3380CC4-5D6E-409C-BE32-E72D297353CC}">
                <c16:uniqueId val="{00000003-2E02-4FEA-BB32-1BED1A918020}"/>
              </c:ext>
            </c:extLst>
          </c:dPt>
          <c:dLbls>
            <c:dLbl>
              <c:idx val="0"/>
              <c:layout>
                <c:manualLayout>
                  <c:x val="9.166666666666666E-2"/>
                  <c:y val="-0.125"/>
                </c:manualLayout>
              </c:layout>
              <c:tx>
                <c:rich>
                  <a:bodyPr/>
                  <a:lstStyle/>
                  <a:p>
                    <a:fld id="{F8E91002-E743-4C40-BDFC-20A40DD98297}" type="VALUE">
                      <a:rPr lang="en-US"/>
                      <a:pPr/>
                      <a:t>[VALUE]</a:t>
                    </a:fld>
                    <a:r>
                      <a:rPr lang="en-US"/>
                      <a:t>%</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2E02-4FEA-BB32-1BED1A918020}"/>
                </c:ext>
              </c:extLst>
            </c:dLbl>
            <c:dLbl>
              <c:idx val="1"/>
              <c:delete val="1"/>
              <c:extLst>
                <c:ext xmlns:c15="http://schemas.microsoft.com/office/drawing/2012/chart" uri="{CE6537A1-D6FC-4f65-9D91-7224C49458BB}"/>
                <c:ext xmlns:c16="http://schemas.microsoft.com/office/drawing/2014/chart" uri="{C3380CC4-5D6E-409C-BE32-E72D297353CC}">
                  <c16:uniqueId val="{00000003-2E02-4FEA-BB32-1BED1A918020}"/>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Avenir Next LT Pro Light" panose="020B0304020202020204"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donut!$B$2:$C$2</c:f>
              <c:numCache>
                <c:formatCode>0.00</c:formatCode>
                <c:ptCount val="2"/>
                <c:pt idx="0">
                  <c:v>9.93</c:v>
                </c:pt>
                <c:pt idx="1">
                  <c:v>100</c:v>
                </c:pt>
              </c:numCache>
            </c:numRef>
          </c:val>
          <c:extLst>
            <c:ext xmlns:c16="http://schemas.microsoft.com/office/drawing/2014/chart" uri="{C3380CC4-5D6E-409C-BE32-E72D297353CC}">
              <c16:uniqueId val="{00000004-2E02-4FEA-BB32-1BED1A918020}"/>
            </c:ext>
          </c:extLst>
        </c:ser>
        <c:ser>
          <c:idx val="1"/>
          <c:order val="1"/>
          <c:spPr>
            <a:solidFill>
              <a:schemeClr val="bg1">
                <a:lumMod val="95000"/>
              </a:schemeClr>
            </a:solidFill>
          </c:spPr>
          <c:dPt>
            <c:idx val="0"/>
            <c:bubble3D val="0"/>
            <c:spPr>
              <a:solidFill>
                <a:schemeClr val="accent1"/>
              </a:solidFill>
              <a:ln w="19050">
                <a:solidFill>
                  <a:schemeClr val="lt1"/>
                </a:solidFill>
              </a:ln>
              <a:effectLst/>
            </c:spPr>
            <c:extLst>
              <c:ext xmlns:c16="http://schemas.microsoft.com/office/drawing/2014/chart" uri="{C3380CC4-5D6E-409C-BE32-E72D297353CC}">
                <c16:uniqueId val="{00000006-2E02-4FEA-BB32-1BED1A918020}"/>
              </c:ext>
            </c:extLst>
          </c:dPt>
          <c:dPt>
            <c:idx val="1"/>
            <c:bubble3D val="0"/>
            <c:spPr>
              <a:solidFill>
                <a:schemeClr val="bg1">
                  <a:lumMod val="95000"/>
                </a:schemeClr>
              </a:solidFill>
              <a:ln w="19050">
                <a:solidFill>
                  <a:schemeClr val="lt1"/>
                </a:solidFill>
              </a:ln>
              <a:effectLst/>
            </c:spPr>
            <c:extLst>
              <c:ext xmlns:c16="http://schemas.microsoft.com/office/drawing/2014/chart" uri="{C3380CC4-5D6E-409C-BE32-E72D297353CC}">
                <c16:uniqueId val="{00000008-2E02-4FEA-BB32-1BED1A918020}"/>
              </c:ext>
            </c:extLst>
          </c:dPt>
          <c:dLbls>
            <c:dLbl>
              <c:idx val="0"/>
              <c:layout>
                <c:manualLayout>
                  <c:x val="7.4999999999999997E-2"/>
                  <c:y val="-5.0925925925925923E-2"/>
                </c:manualLayout>
              </c:layout>
              <c:tx>
                <c:rich>
                  <a:bodyPr/>
                  <a:lstStyle/>
                  <a:p>
                    <a:fld id="{29C90396-2ABD-45CD-8127-B6A8D28D3FD5}" type="VALUE">
                      <a:rPr lang="en-US"/>
                      <a:pPr/>
                      <a:t>[VALUE]</a:t>
                    </a:fld>
                    <a:r>
                      <a:rPr lang="en-US"/>
                      <a:t>%</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2E02-4FEA-BB32-1BED1A918020}"/>
                </c:ext>
              </c:extLst>
            </c:dLbl>
            <c:dLbl>
              <c:idx val="1"/>
              <c:delete val="1"/>
              <c:extLst>
                <c:ext xmlns:c15="http://schemas.microsoft.com/office/drawing/2012/chart" uri="{CE6537A1-D6FC-4f65-9D91-7224C49458BB}"/>
                <c:ext xmlns:c16="http://schemas.microsoft.com/office/drawing/2014/chart" uri="{C3380CC4-5D6E-409C-BE32-E72D297353CC}">
                  <c16:uniqueId val="{00000008-2E02-4FEA-BB32-1BED1A918020}"/>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Avenir Next LT Pro Light" panose="020B0304020202020204"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donut!$B$3:$C$3</c:f>
              <c:numCache>
                <c:formatCode>0.00</c:formatCode>
                <c:ptCount val="2"/>
                <c:pt idx="0">
                  <c:v>22.73</c:v>
                </c:pt>
                <c:pt idx="1">
                  <c:v>100</c:v>
                </c:pt>
              </c:numCache>
            </c:numRef>
          </c:val>
          <c:extLst>
            <c:ext xmlns:c16="http://schemas.microsoft.com/office/drawing/2014/chart" uri="{C3380CC4-5D6E-409C-BE32-E72D297353CC}">
              <c16:uniqueId val="{00000009-2E02-4FEA-BB32-1BED1A918020}"/>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r>
              <a:rPr lang="en-US" sz="1800">
                <a:latin typeface="Avenir Next LT Pro Demi" panose="020B0704020202020204" pitchFamily="34" charset="0"/>
              </a:rPr>
              <a:t>+16.4% PTS</a:t>
            </a:r>
          </a:p>
        </c:rich>
      </c:tx>
      <c:layout>
        <c:manualLayout>
          <c:xMode val="edge"/>
          <c:yMode val="edge"/>
          <c:x val="0.34977077865266837"/>
          <c:y val="0.51388888888888884"/>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spPr>
            <a:solidFill>
              <a:schemeClr val="bg1">
                <a:lumMod val="95000"/>
              </a:schemeClr>
            </a:solidFill>
          </c:spPr>
          <c:dPt>
            <c:idx val="0"/>
            <c:bubble3D val="0"/>
            <c:spPr>
              <a:solidFill>
                <a:schemeClr val="bg2">
                  <a:lumMod val="90000"/>
                </a:schemeClr>
              </a:solidFill>
              <a:ln w="19050">
                <a:solidFill>
                  <a:schemeClr val="lt1"/>
                </a:solidFill>
              </a:ln>
              <a:effectLst/>
            </c:spPr>
            <c:extLst>
              <c:ext xmlns:c16="http://schemas.microsoft.com/office/drawing/2014/chart" uri="{C3380CC4-5D6E-409C-BE32-E72D297353CC}">
                <c16:uniqueId val="{00000001-470C-4D02-9BAB-6994A31EE5F2}"/>
              </c:ext>
            </c:extLst>
          </c:dPt>
          <c:dPt>
            <c:idx val="1"/>
            <c:bubble3D val="0"/>
            <c:spPr>
              <a:solidFill>
                <a:schemeClr val="bg1">
                  <a:lumMod val="95000"/>
                </a:schemeClr>
              </a:solidFill>
              <a:ln w="19050">
                <a:solidFill>
                  <a:schemeClr val="lt1"/>
                </a:solidFill>
              </a:ln>
              <a:effectLst/>
            </c:spPr>
            <c:extLst>
              <c:ext xmlns:c16="http://schemas.microsoft.com/office/drawing/2014/chart" uri="{C3380CC4-5D6E-409C-BE32-E72D297353CC}">
                <c16:uniqueId val="{00000003-470C-4D02-9BAB-6994A31EE5F2}"/>
              </c:ext>
            </c:extLst>
          </c:dPt>
          <c:dLbls>
            <c:dLbl>
              <c:idx val="0"/>
              <c:layout>
                <c:manualLayout>
                  <c:x val="7.5306721629121415E-2"/>
                  <c:y val="-0.10078512753887578"/>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70C-4D02-9BAB-6994A31EE5F2}"/>
                </c:ext>
              </c:extLst>
            </c:dLbl>
            <c:dLbl>
              <c:idx val="1"/>
              <c:delete val="1"/>
              <c:extLst>
                <c:ext xmlns:c15="http://schemas.microsoft.com/office/drawing/2012/chart" uri="{CE6537A1-D6FC-4f65-9D91-7224C49458BB}"/>
                <c:ext xmlns:c16="http://schemas.microsoft.com/office/drawing/2014/chart" uri="{C3380CC4-5D6E-409C-BE32-E72D297353CC}">
                  <c16:uniqueId val="{00000003-470C-4D02-9BAB-6994A31EE5F2}"/>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Avenir Next LT Pro Light" panose="020B0304020202020204" pitchFamily="34" charset="0"/>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donut!$F$2:$G$2</c:f>
              <c:numCache>
                <c:formatCode>0.00</c:formatCode>
                <c:ptCount val="2"/>
                <c:pt idx="0">
                  <c:v>9.94</c:v>
                </c:pt>
                <c:pt idx="1">
                  <c:v>100</c:v>
                </c:pt>
              </c:numCache>
            </c:numRef>
          </c:val>
          <c:extLst>
            <c:ext xmlns:c16="http://schemas.microsoft.com/office/drawing/2014/chart" uri="{C3380CC4-5D6E-409C-BE32-E72D297353CC}">
              <c16:uniqueId val="{00000004-470C-4D02-9BAB-6994A31EE5F2}"/>
            </c:ext>
          </c:extLst>
        </c:ser>
        <c:ser>
          <c:idx val="1"/>
          <c:order val="1"/>
          <c:spPr>
            <a:solidFill>
              <a:schemeClr val="bg1">
                <a:lumMod val="95000"/>
              </a:schemeClr>
            </a:solidFill>
          </c:spPr>
          <c:dPt>
            <c:idx val="0"/>
            <c:bubble3D val="0"/>
            <c:spPr>
              <a:solidFill>
                <a:schemeClr val="accent1"/>
              </a:solidFill>
              <a:ln w="19050">
                <a:solidFill>
                  <a:schemeClr val="lt1"/>
                </a:solidFill>
              </a:ln>
              <a:effectLst/>
            </c:spPr>
            <c:extLst>
              <c:ext xmlns:c16="http://schemas.microsoft.com/office/drawing/2014/chart" uri="{C3380CC4-5D6E-409C-BE32-E72D297353CC}">
                <c16:uniqueId val="{00000006-470C-4D02-9BAB-6994A31EE5F2}"/>
              </c:ext>
            </c:extLst>
          </c:dPt>
          <c:dPt>
            <c:idx val="1"/>
            <c:bubble3D val="0"/>
            <c:spPr>
              <a:solidFill>
                <a:schemeClr val="bg1">
                  <a:lumMod val="95000"/>
                </a:schemeClr>
              </a:solidFill>
              <a:ln w="19050">
                <a:solidFill>
                  <a:schemeClr val="lt1"/>
                </a:solidFill>
              </a:ln>
              <a:effectLst/>
            </c:spPr>
            <c:extLst>
              <c:ext xmlns:c16="http://schemas.microsoft.com/office/drawing/2014/chart" uri="{C3380CC4-5D6E-409C-BE32-E72D297353CC}">
                <c16:uniqueId val="{00000008-470C-4D02-9BAB-6994A31EE5F2}"/>
              </c:ext>
            </c:extLst>
          </c:dPt>
          <c:dLbls>
            <c:dLbl>
              <c:idx val="0"/>
              <c:layout>
                <c:manualLayout>
                  <c:x val="6.9444444444444337E-2"/>
                  <c:y val="-4.1666666666666664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Avenir Next LT Pro Light" panose="020B0304020202020204" pitchFamily="34" charset="0"/>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470C-4D02-9BAB-6994A31EE5F2}"/>
                </c:ext>
              </c:extLst>
            </c:dLbl>
            <c:dLbl>
              <c:idx val="1"/>
              <c:delete val="1"/>
              <c:extLst>
                <c:ext xmlns:c15="http://schemas.microsoft.com/office/drawing/2012/chart" uri="{CE6537A1-D6FC-4f65-9D91-7224C49458BB}"/>
                <c:ext xmlns:c16="http://schemas.microsoft.com/office/drawing/2014/chart" uri="{C3380CC4-5D6E-409C-BE32-E72D297353CC}">
                  <c16:uniqueId val="{00000008-470C-4D02-9BAB-6994A31EE5F2}"/>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val>
            <c:numRef>
              <c:f>donut!$F$3:$G$3</c:f>
              <c:numCache>
                <c:formatCode>0.00</c:formatCode>
                <c:ptCount val="2"/>
                <c:pt idx="0">
                  <c:v>26.34</c:v>
                </c:pt>
                <c:pt idx="1">
                  <c:v>100</c:v>
                </c:pt>
              </c:numCache>
            </c:numRef>
          </c:val>
          <c:extLst>
            <c:ext xmlns:c16="http://schemas.microsoft.com/office/drawing/2014/chart" uri="{C3380CC4-5D6E-409C-BE32-E72D297353CC}">
              <c16:uniqueId val="{00000009-470C-4D02-9BAB-6994A31EE5F2}"/>
            </c:ext>
          </c:extLst>
        </c:ser>
        <c:dLbls>
          <c:showLegendKey val="0"/>
          <c:showVal val="1"/>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6/30/2025</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jpeg>
</file>

<file path=ppt/media/image5.jp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6/30/2025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a:t>
            </a:fld>
            <a:endParaRPr lang="en-US" dirty="0"/>
          </a:p>
        </p:txBody>
      </p:sp>
    </p:spTree>
    <p:extLst>
      <p:ext uri="{BB962C8B-B14F-4D97-AF65-F5344CB8AC3E}">
        <p14:creationId xmlns:p14="http://schemas.microsoft.com/office/powerpoint/2010/main" val="245177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10</a:t>
            </a:fld>
            <a:endParaRPr lang="en-US" dirty="0"/>
          </a:p>
        </p:txBody>
      </p:sp>
    </p:spTree>
    <p:extLst>
      <p:ext uri="{BB962C8B-B14F-4D97-AF65-F5344CB8AC3E}">
        <p14:creationId xmlns:p14="http://schemas.microsoft.com/office/powerpoint/2010/main" val="3970393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11</a:t>
            </a:fld>
            <a:endParaRPr lang="en-US" dirty="0"/>
          </a:p>
        </p:txBody>
      </p:sp>
    </p:spTree>
    <p:extLst>
      <p:ext uri="{BB962C8B-B14F-4D97-AF65-F5344CB8AC3E}">
        <p14:creationId xmlns:p14="http://schemas.microsoft.com/office/powerpoint/2010/main" val="803951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a:t>
            </a:fld>
            <a:endParaRPr lang="en-US" dirty="0"/>
          </a:p>
        </p:txBody>
      </p:sp>
    </p:spTree>
    <p:extLst>
      <p:ext uri="{BB962C8B-B14F-4D97-AF65-F5344CB8AC3E}">
        <p14:creationId xmlns:p14="http://schemas.microsoft.com/office/powerpoint/2010/main" val="303961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Recruit top talent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According to Payroll (https://issuu.com/channelvmedia/docs/2024_state_of_employee_financial_wellness_report?utm_medium=referral&amp;utm_source=www.payrollintegrations.com), 73% of employees and 78% of employers consider retirement plans as the most important benefit to employees’ financial wellbeing.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According to the Society for Human Resources Management (https://www.shrm.org/topics-tools/research/employee-benefits-survey), 76% of employees consider retirement plans an important factor in their job decisions and 81% of employers rated Retirement Savings &amp; Planning Benefits as an important benefit they can offer, second only to health-related benefits. </a:t>
            </a:r>
          </a:p>
          <a:p>
            <a:pPr marL="171450" indent="-171450">
              <a:buFont typeface="Arial" panose="020B0604020202020204" pitchFamily="34" charset="0"/>
              <a:buChar char="•"/>
            </a:pPr>
            <a:r>
              <a:rPr lang="en-US" dirty="0"/>
              <a:t>Retain top talent</a:t>
            </a:r>
          </a:p>
          <a:p>
            <a:pPr marL="628650" lvl="1" indent="-171450">
              <a:buFont typeface="Arial" panose="020B0604020202020204" pitchFamily="34" charset="0"/>
              <a:buChar char="•"/>
            </a:pPr>
            <a:r>
              <a:rPr lang="en-US" dirty="0"/>
              <a:t>Stat for satisfaction, engagement, loyalty, productivity</a:t>
            </a:r>
          </a:p>
          <a:p>
            <a:pPr marL="628650" lvl="1" indent="-171450">
              <a:buFont typeface="Arial" panose="020B0604020202020204" pitchFamily="34" charset="0"/>
              <a:buChar char="•"/>
            </a:pPr>
            <a:r>
              <a:rPr lang="en-US" dirty="0"/>
              <a:t>Boost employees’ retirement readiness</a:t>
            </a:r>
          </a:p>
          <a:p>
            <a:pPr marL="628650" lvl="1" indent="-171450">
              <a:buFont typeface="Arial" panose="020B0604020202020204" pitchFamily="34" charset="0"/>
              <a:buChar char="•"/>
            </a:pPr>
            <a:r>
              <a:rPr lang="en-US" dirty="0"/>
              <a:t>In a recent </a:t>
            </a:r>
            <a:r>
              <a:rPr lang="en-US" dirty="0" err="1"/>
              <a:t>Pricewaterhouse</a:t>
            </a:r>
            <a:r>
              <a:rPr lang="en-US" dirty="0"/>
              <a:t> Cooper survey, 49% of employees surveyed said that money worries had a severe or major impact on their mental health in the last year. This can directly affect their engagement in the workplace, productivity levels, and even retention. In fact, employees who are stressed about their finances are twice as likely to look for employment elsewhere. </a:t>
            </a:r>
          </a:p>
          <a:p>
            <a:pPr marL="171450" indent="-171450">
              <a:buFont typeface="Arial" panose="020B0604020202020204" pitchFamily="34" charset="0"/>
              <a:buChar char="•"/>
            </a:pPr>
            <a:r>
              <a:rPr lang="en-US" dirty="0"/>
              <a:t>Reduce tax liability for tax-deductible employer contributions</a:t>
            </a:r>
          </a:p>
          <a:p>
            <a:pPr marL="171450" indent="-171450">
              <a:buFont typeface="Arial" panose="020B0604020202020204" pitchFamily="34" charset="0"/>
              <a:buChar char="•"/>
            </a:pPr>
            <a:r>
              <a:rPr lang="en-US" dirty="0"/>
              <a:t>Tax savings</a:t>
            </a:r>
          </a:p>
          <a:p>
            <a:pPr marL="171450" indent="-171450">
              <a:buFont typeface="Arial" panose="020B0604020202020204" pitchFamily="34" charset="0"/>
              <a:buChar char="•"/>
            </a:pPr>
            <a:r>
              <a:rPr lang="en-US" dirty="0"/>
              <a:t>Creditworthiness: According to a report by the National Small Business Association…financial institutions view businesses with robust retirement plans as more stable (slavic401k.com)</a:t>
            </a:r>
          </a:p>
          <a:p>
            <a:pPr marL="171450" indent="-171450">
              <a:buFont typeface="Arial" panose="020B0604020202020204" pitchFamily="34" charset="0"/>
              <a:buChar char="•"/>
            </a:pPr>
            <a:r>
              <a:rPr lang="en-US" dirty="0"/>
              <a:t>too little employee savings can cause your plan to fail IRS discrimination tests (for us all) </a:t>
            </a:r>
          </a:p>
          <a:p>
            <a:pPr marL="171450" indent="-171450">
              <a:buFont typeface="Arial" panose="020B0604020202020204" pitchFamily="34" charset="0"/>
              <a:buChar char="•"/>
            </a:pPr>
            <a:r>
              <a:rPr lang="en-US" dirty="0"/>
              <a:t>These tests help ensure that the highly compensated employees (HCEs do not disproportionately receive more benefits than lower paid rank-and-file employees (non-HCEs). (</a:t>
            </a:r>
            <a:r>
              <a:rPr lang="en-US" dirty="0" err="1"/>
              <a:t>ascensus</a:t>
            </a:r>
            <a:r>
              <a:rPr lang="en-US" dirty="0"/>
              <a:t>)</a:t>
            </a:r>
          </a:p>
          <a:p>
            <a:pPr marL="171450" indent="-171450">
              <a:buFont typeface="Arial" panose="020B0604020202020204" pitchFamily="34" charset="0"/>
              <a:buChar char="•"/>
            </a:pPr>
            <a:r>
              <a:rPr lang="en-US" dirty="0"/>
              <a:t>Email (study) can help</a:t>
            </a:r>
          </a:p>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3</a:t>
            </a:fld>
            <a:endParaRPr lang="en-US" dirty="0"/>
          </a:p>
        </p:txBody>
      </p:sp>
    </p:spTree>
    <p:extLst>
      <p:ext uri="{BB962C8B-B14F-4D97-AF65-F5344CB8AC3E}">
        <p14:creationId xmlns:p14="http://schemas.microsoft.com/office/powerpoint/2010/main" val="1487654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4</a:t>
            </a:fld>
            <a:endParaRPr lang="en-US" dirty="0"/>
          </a:p>
        </p:txBody>
      </p:sp>
    </p:spTree>
    <p:extLst>
      <p:ext uri="{BB962C8B-B14F-4D97-AF65-F5344CB8AC3E}">
        <p14:creationId xmlns:p14="http://schemas.microsoft.com/office/powerpoint/2010/main" val="2746375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5</a:t>
            </a:fld>
            <a:endParaRPr lang="en-US" dirty="0"/>
          </a:p>
        </p:txBody>
      </p:sp>
    </p:spTree>
    <p:extLst>
      <p:ext uri="{BB962C8B-B14F-4D97-AF65-F5344CB8AC3E}">
        <p14:creationId xmlns:p14="http://schemas.microsoft.com/office/powerpoint/2010/main" val="1184177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6</a:t>
            </a:fld>
            <a:endParaRPr lang="en-US" dirty="0"/>
          </a:p>
        </p:txBody>
      </p:sp>
    </p:spTree>
    <p:extLst>
      <p:ext uri="{BB962C8B-B14F-4D97-AF65-F5344CB8AC3E}">
        <p14:creationId xmlns:p14="http://schemas.microsoft.com/office/powerpoint/2010/main" val="2005148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7</a:t>
            </a:fld>
            <a:endParaRPr lang="en-US" dirty="0"/>
          </a:p>
        </p:txBody>
      </p:sp>
    </p:spTree>
    <p:extLst>
      <p:ext uri="{BB962C8B-B14F-4D97-AF65-F5344CB8AC3E}">
        <p14:creationId xmlns:p14="http://schemas.microsoft.com/office/powerpoint/2010/main" val="2438960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8</a:t>
            </a:fld>
            <a:endParaRPr lang="en-US" dirty="0"/>
          </a:p>
        </p:txBody>
      </p:sp>
    </p:spTree>
    <p:extLst>
      <p:ext uri="{BB962C8B-B14F-4D97-AF65-F5344CB8AC3E}">
        <p14:creationId xmlns:p14="http://schemas.microsoft.com/office/powerpoint/2010/main" val="22792679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9</a:t>
            </a:fld>
            <a:endParaRPr lang="en-US" dirty="0"/>
          </a:p>
        </p:txBody>
      </p:sp>
    </p:spTree>
    <p:extLst>
      <p:ext uri="{BB962C8B-B14F-4D97-AF65-F5344CB8AC3E}">
        <p14:creationId xmlns:p14="http://schemas.microsoft.com/office/powerpoint/2010/main" val="4001584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63674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1989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54591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548640" anchor="b" anchorCtr="0">
            <a:noAutofit/>
          </a:bodyPr>
          <a:lstStyle>
            <a:lvl1pPr>
              <a:defRPr/>
            </a:lvl1pPr>
          </a:lstStyle>
          <a:p>
            <a:r>
              <a:rPr lang="en-US" sz="5400" dirty="0">
                <a:solidFill>
                  <a:schemeClr val="tx1"/>
                </a:solidFill>
              </a:rPr>
              <a:t>Click to add title</a:t>
            </a:r>
          </a:p>
        </p:txBody>
      </p:sp>
    </p:spTree>
    <p:extLst>
      <p:ext uri="{BB962C8B-B14F-4D97-AF65-F5344CB8AC3E}">
        <p14:creationId xmlns:p14="http://schemas.microsoft.com/office/powerpoint/2010/main" val="678344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08201"/>
            <a:ext cx="10058399" cy="3760891"/>
          </a:xfrm>
        </p:spPr>
        <p:txBody>
          <a:bodyPr lIns="91440">
            <a:normAutofit/>
          </a:bodyPr>
          <a:lstStyle>
            <a:lvl1pPr marL="347472" indent="-347472">
              <a:spcBef>
                <a:spcPts val="1200"/>
              </a:spcBef>
              <a:spcAft>
                <a:spcPts val="200"/>
              </a:spcAft>
              <a:buFont typeface="Arial" panose="020B0604020202020204" pitchFamily="34" charset="0"/>
              <a:buChar char="•"/>
              <a:defRPr sz="3000"/>
            </a:lvl1pPr>
            <a:lvl2pPr>
              <a:spcBef>
                <a:spcPts val="1200"/>
              </a:spcBef>
              <a:spcAft>
                <a:spcPts val="200"/>
              </a:spcAft>
              <a:defRPr sz="3000"/>
            </a:lvl2pPr>
            <a:lvl3pPr>
              <a:spcBef>
                <a:spcPts val="1200"/>
              </a:spcBef>
              <a:spcAft>
                <a:spcPts val="200"/>
              </a:spcAft>
              <a:defRPr sz="3000"/>
            </a:lvl3pPr>
            <a:lvl4pPr>
              <a:spcBef>
                <a:spcPts val="1200"/>
              </a:spcBef>
              <a:spcAft>
                <a:spcPts val="200"/>
              </a:spcAft>
              <a:defRPr sz="3000"/>
            </a:lvl4pPr>
            <a:lvl5pPr>
              <a:spcBef>
                <a:spcPts val="1200"/>
              </a:spcBef>
              <a:spcAft>
                <a:spcPts val="200"/>
              </a:spcAft>
              <a:defRPr sz="3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64815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4654297" y="2705101"/>
            <a:ext cx="7537703" cy="2926080"/>
          </a:xfrm>
          <a:solidFill>
            <a:schemeClr val="bg1">
              <a:alpha val="93000"/>
            </a:schemeClr>
          </a:solidFill>
        </p:spPr>
        <p:txBody>
          <a:bodyPr lIns="822960" tIns="274320" rIns="822960" bIns="548640" anchor="b" anchorCtr="0">
            <a:noAutofit/>
          </a:bodyPr>
          <a:lstStyle>
            <a:lvl1pPr>
              <a:lnSpc>
                <a:spcPct val="80000"/>
              </a:lnSpc>
              <a:defRPr sz="4800"/>
            </a:lvl1pPr>
          </a:lstStyle>
          <a:p>
            <a:r>
              <a:rPr lang="en-US" sz="5400" dirty="0">
                <a:solidFill>
                  <a:schemeClr val="tx1"/>
                </a:solidFill>
              </a:rPr>
              <a:t>Click to add title</a:t>
            </a:r>
          </a:p>
        </p:txBody>
      </p:sp>
    </p:spTree>
    <p:extLst>
      <p:ext uri="{BB962C8B-B14F-4D97-AF65-F5344CB8AC3E}">
        <p14:creationId xmlns:p14="http://schemas.microsoft.com/office/powerpoint/2010/main" val="21436810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Section Break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7DBCCDB-B58C-45B3-9E63-49F7B0819260}"/>
              </a:ext>
              <a:ext uri="{C183D7F6-B498-43B3-948B-1728B52AA6E4}">
                <adec:decorative xmlns:adec="http://schemas.microsoft.com/office/drawing/2017/decorative" val="1"/>
              </a:ext>
            </a:extLst>
          </p:cNvPr>
          <p:cNvSpPr/>
          <p:nvPr userDrawn="1"/>
        </p:nvSpPr>
        <p:spPr bwMode="white">
          <a:xfrm>
            <a:off x="0" y="4334005"/>
            <a:ext cx="12192000" cy="252399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E244128-E256-C1DC-AC6D-2BF10AC410DF}"/>
              </a:ext>
            </a:extLst>
          </p:cNvPr>
          <p:cNvSpPr>
            <a:spLocks noGrp="1"/>
          </p:cNvSpPr>
          <p:nvPr>
            <p:ph type="title" hasCustomPrompt="1"/>
          </p:nvPr>
        </p:nvSpPr>
        <p:spPr>
          <a:xfrm>
            <a:off x="1065212" y="4609578"/>
            <a:ext cx="10058400" cy="1295922"/>
          </a:xfrm>
        </p:spPr>
        <p:txBody>
          <a:bodyPr>
            <a:normAutofit/>
          </a:bodyPr>
          <a:lstStyle>
            <a:lvl1pPr>
              <a:defRPr sz="4800">
                <a:solidFill>
                  <a:schemeClr val="bg1"/>
                </a:solidFill>
              </a:defRPr>
            </a:lvl1pPr>
          </a:lstStyle>
          <a:p>
            <a:r>
              <a:rPr lang="en-US" dirty="0"/>
              <a:t>Click to add title</a:t>
            </a: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hasCustomPrompt="1"/>
          </p:nvPr>
        </p:nvSpPr>
        <p:spPr>
          <a:xfrm>
            <a:off x="1065212" y="5943600"/>
            <a:ext cx="10058400" cy="914400"/>
          </a:xfrm>
        </p:spPr>
        <p:txBody>
          <a:bodyPr lIns="91440">
            <a:normAutofit/>
          </a:bodyPr>
          <a:lstStyle>
            <a:lvl1pPr marL="0" indent="0">
              <a:buNone/>
              <a:defRPr sz="2400">
                <a:solidFill>
                  <a:schemeClr val="bg1"/>
                </a:solidFill>
              </a:defRPr>
            </a:lvl1pPr>
          </a:lstStyle>
          <a:p>
            <a:r>
              <a:rPr lang="en-US" sz="1500" dirty="0">
                <a:solidFill>
                  <a:schemeClr val="bg1"/>
                </a:solidFill>
              </a:rPr>
              <a:t>Click to add subtitle</a:t>
            </a: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814982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3">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82849"/>
            <a:ext cx="10058399" cy="3956692"/>
          </a:xfrm>
        </p:spPr>
        <p:txBody>
          <a:bodyPr lIns="91440">
            <a:normAutofit/>
          </a:bodyPr>
          <a:lstStyle>
            <a:lvl1pPr marL="0" indent="0">
              <a:spcBef>
                <a:spcPts val="1200"/>
              </a:spcBef>
              <a:spcAft>
                <a:spcPts val="200"/>
              </a:spcAft>
              <a:buFont typeface="Arial" panose="020B0604020202020204" pitchFamily="34" charset="0"/>
              <a:buNone/>
              <a:defRPr sz="2400"/>
            </a:lvl1pPr>
            <a:lvl2pPr marL="384048" indent="-182880">
              <a:spcBef>
                <a:spcPts val="1200"/>
              </a:spcBef>
              <a:spcAft>
                <a:spcPts val="200"/>
              </a:spcAft>
              <a:buClr>
                <a:schemeClr val="accent2"/>
              </a:buClr>
              <a:buFont typeface="Arial" panose="020B0604020202020204" pitchFamily="34" charset="0"/>
              <a:buChar char="•"/>
              <a:defRPr sz="2400"/>
            </a:lvl2pPr>
            <a:lvl3pPr>
              <a:spcBef>
                <a:spcPts val="1200"/>
              </a:spcBef>
              <a:spcAft>
                <a:spcPts val="200"/>
              </a:spcAft>
              <a:defRPr sz="2400"/>
            </a:lvl3pPr>
            <a:lvl4pPr>
              <a:spcBef>
                <a:spcPts val="1200"/>
              </a:spcBef>
              <a:spcAft>
                <a:spcPts val="200"/>
              </a:spcAft>
              <a:defRPr sz="2400"/>
            </a:lvl4pPr>
            <a:lvl5pPr>
              <a:spcBef>
                <a:spcPts val="1200"/>
              </a:spcBef>
              <a:spcAft>
                <a:spcPts val="200"/>
              </a:spcAft>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00539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nd 2 Columns">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1" y="2183367"/>
            <a:ext cx="4998720"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Content Placeholder 11">
            <a:extLst>
              <a:ext uri="{FF2B5EF4-FFF2-40B4-BE49-F238E27FC236}">
                <a16:creationId xmlns:a16="http://schemas.microsoft.com/office/drawing/2014/main" id="{BEAF6B01-7E55-3A14-DE85-588680B0910B}"/>
              </a:ext>
            </a:extLst>
          </p:cNvPr>
          <p:cNvSpPr>
            <a:spLocks noGrp="1"/>
          </p:cNvSpPr>
          <p:nvPr>
            <p:ph idx="13" hasCustomPrompt="1"/>
          </p:nvPr>
        </p:nvSpPr>
        <p:spPr>
          <a:xfrm>
            <a:off x="6503438" y="2183367"/>
            <a:ext cx="4672294"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513635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Title and Content 2">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hasCustomPrompt="1"/>
          </p:nvPr>
        </p:nvSpPr>
        <p:spPr>
          <a:xfrm>
            <a:off x="1097279" y="286603"/>
            <a:ext cx="9966960" cy="1450757"/>
          </a:xfrm>
        </p:spPr>
        <p:txBody>
          <a:bodyPr/>
          <a:lstStyle>
            <a:lvl1pPr>
              <a:defRPr/>
            </a:lvl1pPr>
          </a:lstStyle>
          <a:p>
            <a:r>
              <a:rPr lang="en-US" dirty="0"/>
              <a:t>Click to add title</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1097280" y="2194560"/>
            <a:ext cx="6024003" cy="3754425"/>
          </a:xfrm>
        </p:spPr>
        <p:txBody>
          <a:bodyPr lIns="91440">
            <a:normAutofit/>
          </a:bodyPr>
          <a:lstStyle>
            <a:lvl1pPr marL="0" indent="0">
              <a:spcBef>
                <a:spcPts val="1200"/>
              </a:spcBef>
              <a:spcAft>
                <a:spcPts val="200"/>
              </a:spcAft>
              <a:buNone/>
              <a:defRPr sz="2400"/>
            </a:lvl1pPr>
            <a:lvl2pPr marL="347472" indent="-347472">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7406640" y="2194560"/>
            <a:ext cx="4067175" cy="3754425"/>
          </a:xfrm>
          <a:solidFill>
            <a:schemeClr val="tx1">
              <a:lumMod val="85000"/>
              <a:lumOff val="15000"/>
            </a:schemeClr>
          </a:solidFill>
        </p:spPr>
        <p:txBody>
          <a:bodyPr lIns="274320" tIns="274320" rIns="274320" bIns="274320">
            <a:normAutofit/>
          </a:bodyPr>
          <a:lstStyle>
            <a:lvl1pPr marL="512064" indent="-512064">
              <a:buClr>
                <a:schemeClr val="accent2"/>
              </a:buClr>
              <a:buFont typeface="+mj-lt"/>
              <a:buAutoNum type="arabicPeriod"/>
              <a:defRPr sz="2000">
                <a:solidFill>
                  <a:schemeClr val="bg1"/>
                </a:solidFill>
              </a:defRPr>
            </a:lvl1pPr>
            <a:lvl2pPr marL="658368" indent="-457200">
              <a:buClr>
                <a:schemeClr val="accent2"/>
              </a:buClr>
              <a:buFont typeface="+mj-lt"/>
              <a:buAutoNum type="arabicPeriod"/>
              <a:defRPr sz="2000">
                <a:solidFill>
                  <a:schemeClr val="bg1"/>
                </a:solidFill>
              </a:defRPr>
            </a:lvl2pPr>
            <a:lvl3pPr marL="841248" indent="-457200">
              <a:buClr>
                <a:schemeClr val="accent2"/>
              </a:buClr>
              <a:buFont typeface="+mj-lt"/>
              <a:buAutoNum type="arabicPeriod"/>
              <a:defRPr sz="2000">
                <a:solidFill>
                  <a:schemeClr val="bg1"/>
                </a:solidFill>
              </a:defRPr>
            </a:lvl3pPr>
            <a:lvl4pPr marL="1024128" indent="-457200">
              <a:buClr>
                <a:schemeClr val="accent2"/>
              </a:buClr>
              <a:buFont typeface="+mj-lt"/>
              <a:buAutoNum type="arabicPeriod"/>
              <a:defRPr sz="2000">
                <a:solidFill>
                  <a:schemeClr val="bg1"/>
                </a:solidFill>
              </a:defRPr>
            </a:lvl4pPr>
            <a:lvl5pPr marL="1207008" indent="-457200">
              <a:buClr>
                <a:schemeClr val="accent2"/>
              </a:buClr>
              <a:buFont typeface="+mj-lt"/>
              <a:buAutoNum type="arabicPeriod"/>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cxnSp>
        <p:nvCxnSpPr>
          <p:cNvPr id="5" name="Straight Connector 4">
            <a:extLst>
              <a:ext uri="{FF2B5EF4-FFF2-40B4-BE49-F238E27FC236}">
                <a16:creationId xmlns:a16="http://schemas.microsoft.com/office/drawing/2014/main" id="{D11493E3-605E-569A-BC16-ACFDDE98E130}"/>
              </a:ext>
              <a:ext uri="{C183D7F6-B498-43B3-948B-1728B52AA6E4}">
                <adec:decorative xmlns:adec="http://schemas.microsoft.com/office/drawing/2017/decorative" val="1"/>
              </a:ext>
            </a:extLst>
          </p:cNvPr>
          <p:cNvCxnSpPr/>
          <p:nvPr userDrawn="1"/>
        </p:nvCxnSpPr>
        <p:spPr>
          <a:xfrm>
            <a:off x="1097280"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13032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and Content and 2 Columns Lef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p:nvPr>
        </p:nvSpPr>
        <p:spPr>
          <a:xfrm>
            <a:off x="5131676" y="286603"/>
            <a:ext cx="6024004" cy="1788527"/>
          </a:xfrm>
        </p:spPr>
        <p:txBody>
          <a:bodyPr/>
          <a:lstStyle>
            <a:lvl1pPr>
              <a:defRPr/>
            </a:lvl1pPr>
          </a:lstStyle>
          <a:p>
            <a:r>
              <a:rPr lang="en-US"/>
              <a:t>Click to edit Master title style</a:t>
            </a:r>
            <a:endParaRPr lang="en-US" dirty="0"/>
          </a:p>
        </p:txBody>
      </p:sp>
      <p:cxnSp>
        <p:nvCxnSpPr>
          <p:cNvPr id="16" name="Straight Connector 15">
            <a:extLst>
              <a:ext uri="{FF2B5EF4-FFF2-40B4-BE49-F238E27FC236}">
                <a16:creationId xmlns:a16="http://schemas.microsoft.com/office/drawing/2014/main" id="{C6487FB7-F6EE-0454-5FB0-228B2EBCBD55}"/>
              </a:ext>
              <a:ext uri="{C183D7F6-B498-43B3-948B-1728B52AA6E4}">
                <adec:decorative xmlns:adec="http://schemas.microsoft.com/office/drawing/2017/decorative" val="1"/>
              </a:ext>
            </a:extLst>
          </p:cNvPr>
          <p:cNvCxnSpPr>
            <a:cxnSpLocks/>
          </p:cNvCxnSpPr>
          <p:nvPr userDrawn="1"/>
        </p:nvCxnSpPr>
        <p:spPr>
          <a:xfrm>
            <a:off x="5130366" y="2166571"/>
            <a:ext cx="6030126"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0">
            <a:extLst>
              <a:ext uri="{FF2B5EF4-FFF2-40B4-BE49-F238E27FC236}">
                <a16:creationId xmlns:a16="http://schemas.microsoft.com/office/drawing/2014/main" id="{7E27ABCA-7CD7-B1C6-D787-E3B8959F7FE4}"/>
              </a:ext>
            </a:extLst>
          </p:cNvPr>
          <p:cNvSpPr>
            <a:spLocks noGrp="1"/>
          </p:cNvSpPr>
          <p:nvPr>
            <p:ph sz="quarter" idx="15" hasCustomPrompt="1"/>
          </p:nvPr>
        </p:nvSpPr>
        <p:spPr>
          <a:xfrm>
            <a:off x="639763" y="287338"/>
            <a:ext cx="4067175" cy="2801123"/>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639763" y="3416796"/>
            <a:ext cx="4067175" cy="2801124"/>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5131676" y="2258012"/>
            <a:ext cx="6024003" cy="3959908"/>
          </a:xfrm>
        </p:spPr>
        <p:txBody>
          <a:bodyPr lIns="91440">
            <a:normAutofit/>
          </a:bodyPr>
          <a:lstStyle>
            <a:lvl1pPr marL="0" indent="0">
              <a:spcBef>
                <a:spcPts val="1200"/>
              </a:spcBef>
              <a:spcAft>
                <a:spcPts val="200"/>
              </a:spcAft>
              <a:buNone/>
              <a:defRPr sz="2400"/>
            </a:lvl1pPr>
            <a:lvl2pPr>
              <a:spcBef>
                <a:spcPts val="1200"/>
              </a:spcBef>
              <a:spcAft>
                <a:spcPts val="200"/>
              </a:spcAft>
              <a:defRPr sz="2000"/>
            </a:lvl2pPr>
            <a:lvl3pPr>
              <a:spcBef>
                <a:spcPts val="1200"/>
              </a:spcBef>
              <a:spcAft>
                <a:spcPts val="200"/>
              </a:spcAft>
              <a:defRPr sz="1600"/>
            </a:lvl3pPr>
            <a:lvl4pPr>
              <a:spcBef>
                <a:spcPts val="1200"/>
              </a:spcBef>
              <a:spcAft>
                <a:spcPts val="200"/>
              </a:spcAft>
              <a:defRPr sz="1600"/>
            </a:lvl4pPr>
            <a:lvl5pPr>
              <a:spcBef>
                <a:spcPts val="1200"/>
              </a:spcBef>
              <a:spcAft>
                <a:spcPts val="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25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918782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Content and Table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09674" y="286603"/>
            <a:ext cx="9946006" cy="1450757"/>
          </a:xfrm>
        </p:spPr>
        <p:txBody>
          <a:bodyPr lIns="0"/>
          <a:lstStyle>
            <a:lvl1pPr>
              <a:defRPr/>
            </a:lvl1pPr>
          </a:lstStyle>
          <a:p>
            <a:r>
              <a:rPr lang="en-US" dirty="0"/>
              <a:t>Click to add title</a:t>
            </a:r>
          </a:p>
        </p:txBody>
      </p:sp>
      <p:sp>
        <p:nvSpPr>
          <p:cNvPr id="3" name="Content Placeholder 2"/>
          <p:cNvSpPr>
            <a:spLocks noGrp="1"/>
          </p:cNvSpPr>
          <p:nvPr>
            <p:ph idx="1" hasCustomPrompt="1"/>
          </p:nvPr>
        </p:nvSpPr>
        <p:spPr>
          <a:xfrm>
            <a:off x="1209675" y="2286000"/>
            <a:ext cx="2391941" cy="3248567"/>
          </a:xfrm>
        </p:spPr>
        <p:txBody>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able Placeholder 5">
            <a:extLst>
              <a:ext uri="{FF2B5EF4-FFF2-40B4-BE49-F238E27FC236}">
                <a16:creationId xmlns:a16="http://schemas.microsoft.com/office/drawing/2014/main" id="{7AA6B9BC-99C6-B9CE-63BB-C79284371A4A}"/>
              </a:ext>
            </a:extLst>
          </p:cNvPr>
          <p:cNvSpPr>
            <a:spLocks noGrp="1"/>
          </p:cNvSpPr>
          <p:nvPr>
            <p:ph type="tbl" sz="quarter" idx="13"/>
          </p:nvPr>
        </p:nvSpPr>
        <p:spPr>
          <a:xfrm>
            <a:off x="3840163" y="2286000"/>
            <a:ext cx="7315200" cy="3248025"/>
          </a:xfrm>
        </p:spPr>
        <p:txBody>
          <a:bodyPr/>
          <a:lstStyle>
            <a:lvl1pPr>
              <a:defRPr/>
            </a:lvl1pPr>
          </a:lstStyle>
          <a:p>
            <a:r>
              <a:rPr lang="en-US"/>
              <a:t>Click icon to add table</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79876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Final 1">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3DE7C46-EBCB-4558-B868-C6E743BAE1A2}"/>
              </a:ext>
              <a:ext uri="{C183D7F6-B498-43B3-948B-1728B52AA6E4}">
                <adec:decorative xmlns:adec="http://schemas.microsoft.com/office/drawing/2017/decorative" val="1"/>
              </a:ext>
            </a:extLst>
          </p:cNvPr>
          <p:cNvSpPr/>
          <p:nvPr userDrawn="1"/>
        </p:nvSpPr>
        <p:spPr>
          <a:xfrm>
            <a:off x="707474" y="640080"/>
            <a:ext cx="7229518" cy="511386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8">
            <a:extLst>
              <a:ext uri="{FF2B5EF4-FFF2-40B4-BE49-F238E27FC236}">
                <a16:creationId xmlns:a16="http://schemas.microsoft.com/office/drawing/2014/main" id="{ED5FBCAA-65CF-CE8D-2A57-F07A559D6169}"/>
              </a:ext>
            </a:extLst>
          </p:cNvPr>
          <p:cNvSpPr>
            <a:spLocks noGrp="1"/>
          </p:cNvSpPr>
          <p:nvPr>
            <p:ph type="title" hasCustomPrompt="1"/>
          </p:nvPr>
        </p:nvSpPr>
        <p:spPr>
          <a:xfrm>
            <a:off x="1035051" y="839520"/>
            <a:ext cx="6546596" cy="1729252"/>
          </a:xfrm>
        </p:spPr>
        <p:txBody>
          <a:bodyPr lIns="182880">
            <a:normAutofit/>
          </a:bodyPr>
          <a:lstStyle>
            <a:lvl1pPr>
              <a:defRPr sz="4800">
                <a:solidFill>
                  <a:schemeClr val="bg1"/>
                </a:solidFill>
              </a:defRPr>
            </a:lvl1pPr>
          </a:lstStyle>
          <a:p>
            <a:r>
              <a:rPr lang="en-US" dirty="0"/>
              <a:t>Click to add title</a:t>
            </a:r>
          </a:p>
        </p:txBody>
      </p:sp>
      <p:sp>
        <p:nvSpPr>
          <p:cNvPr id="5" name="Content Placeholder 6">
            <a:extLst>
              <a:ext uri="{FF2B5EF4-FFF2-40B4-BE49-F238E27FC236}">
                <a16:creationId xmlns:a16="http://schemas.microsoft.com/office/drawing/2014/main" id="{AA471100-D8FC-C6A3-1AB4-9E0BBF5AA83E}"/>
              </a:ext>
            </a:extLst>
          </p:cNvPr>
          <p:cNvSpPr>
            <a:spLocks noGrp="1"/>
          </p:cNvSpPr>
          <p:nvPr>
            <p:ph sz="quarter" idx="17" hasCustomPrompt="1"/>
          </p:nvPr>
        </p:nvSpPr>
        <p:spPr>
          <a:xfrm>
            <a:off x="1035050" y="2878052"/>
            <a:ext cx="3152775" cy="2557463"/>
          </a:xfrm>
        </p:spPr>
        <p:txBody>
          <a:bodyPr lIns="91440"/>
          <a:lstStyle>
            <a:lvl1pPr marL="0" indent="0">
              <a:buNone/>
              <a:defRPr sz="24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6">
            <a:extLst>
              <a:ext uri="{FF2B5EF4-FFF2-40B4-BE49-F238E27FC236}">
                <a16:creationId xmlns:a16="http://schemas.microsoft.com/office/drawing/2014/main" id="{31FFC008-9C4B-BB79-13EF-E3E28AF0285F}"/>
              </a:ext>
            </a:extLst>
          </p:cNvPr>
          <p:cNvSpPr>
            <a:spLocks noGrp="1"/>
          </p:cNvSpPr>
          <p:nvPr>
            <p:ph sz="quarter" idx="18" hasCustomPrompt="1"/>
          </p:nvPr>
        </p:nvSpPr>
        <p:spPr>
          <a:xfrm>
            <a:off x="4428872" y="2878052"/>
            <a:ext cx="3152775" cy="2557463"/>
          </a:xfrm>
        </p:spPr>
        <p:txBody>
          <a:bodyPr lIns="91440"/>
          <a:lstStyle>
            <a:lvl1pPr marL="0" indent="0">
              <a:buNone/>
              <a:defRPr sz="24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15">
            <a:extLst>
              <a:ext uri="{FF2B5EF4-FFF2-40B4-BE49-F238E27FC236}">
                <a16:creationId xmlns:a16="http://schemas.microsoft.com/office/drawing/2014/main" id="{24FE1E40-4668-3A25-AAEB-34B59D71BB2E}"/>
              </a:ext>
            </a:extLst>
          </p:cNvPr>
          <p:cNvSpPr>
            <a:spLocks noGrp="1"/>
          </p:cNvSpPr>
          <p:nvPr>
            <p:ph sz="quarter" idx="16" hasCustomPrompt="1"/>
          </p:nvPr>
        </p:nvSpPr>
        <p:spPr>
          <a:xfrm>
            <a:off x="8556170" y="839520"/>
            <a:ext cx="2600779" cy="4915168"/>
          </a:xfrm>
          <a:noFill/>
        </p:spPr>
        <p:txBody>
          <a:bodyPr/>
          <a:lstStyle>
            <a:lvl1pPr marL="457200" indent="-457200">
              <a:spcBef>
                <a:spcPts val="1200"/>
              </a:spcBef>
              <a:spcAft>
                <a:spcPts val="200"/>
              </a:spcAft>
              <a:buFont typeface="+mj-lt"/>
              <a:buAutoNum type="arabicPeriod"/>
              <a:defRPr/>
            </a:lvl1pPr>
            <a:lvl2pPr marL="544068" indent="-342900">
              <a:spcBef>
                <a:spcPts val="1200"/>
              </a:spcBef>
              <a:spcAft>
                <a:spcPts val="200"/>
              </a:spcAft>
              <a:buFont typeface="+mj-lt"/>
              <a:buAutoNum type="arabicPeriod"/>
              <a:defRPr/>
            </a:lvl2pPr>
            <a:lvl3pPr marL="726948" indent="-342900">
              <a:spcBef>
                <a:spcPts val="1200"/>
              </a:spcBef>
              <a:spcAft>
                <a:spcPts val="200"/>
              </a:spcAft>
              <a:buFont typeface="+mj-lt"/>
              <a:buAutoNum type="arabicPeriod"/>
              <a:defRPr/>
            </a:lvl3pPr>
            <a:lvl4pPr marL="909828" indent="-342900">
              <a:spcBef>
                <a:spcPts val="1200"/>
              </a:spcBef>
              <a:spcAft>
                <a:spcPts val="200"/>
              </a:spcAft>
              <a:buFont typeface="+mj-lt"/>
              <a:buAutoNum type="arabicPeriod"/>
              <a:defRPr/>
            </a:lvl4pPr>
            <a:lvl5pPr marL="1092708" indent="-342900">
              <a:spcBef>
                <a:spcPts val="1200"/>
              </a:spcBef>
              <a:spcAft>
                <a:spcPts val="200"/>
              </a:spcAft>
              <a:buFont typeface="+mj-lt"/>
              <a:buAutoNum type="arabicPeriod"/>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9E592754-9FDD-4637-8931-8898DCEA2DA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 name="Straight Connector 7">
            <a:extLst>
              <a:ext uri="{FF2B5EF4-FFF2-40B4-BE49-F238E27FC236}">
                <a16:creationId xmlns:a16="http://schemas.microsoft.com/office/drawing/2014/main" id="{4D4A9276-3942-47EA-B16C-FEF66FB6F290}"/>
              </a:ext>
              <a:ext uri="{C183D7F6-B498-43B3-948B-1728B52AA6E4}">
                <adec:decorative xmlns:adec="http://schemas.microsoft.com/office/drawing/2017/decorative" val="1"/>
              </a:ext>
            </a:extLst>
          </p:cNvPr>
          <p:cNvCxnSpPr>
            <a:cxnSpLocks/>
          </p:cNvCxnSpPr>
          <p:nvPr userDrawn="1"/>
        </p:nvCxnSpPr>
        <p:spPr>
          <a:xfrm>
            <a:off x="1092128" y="2723126"/>
            <a:ext cx="646743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631839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ab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09674" y="286603"/>
            <a:ext cx="9946006" cy="1450757"/>
          </a:xfrm>
        </p:spPr>
        <p:txBody>
          <a:bodyPr lIns="0"/>
          <a:lstStyle>
            <a:lvl1pPr>
              <a:defRPr/>
            </a:lvl1pPr>
          </a:lstStyle>
          <a:p>
            <a:r>
              <a:rPr lang="en-US" dirty="0"/>
              <a:t>Click to add title</a:t>
            </a:r>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Table Placeholder 5">
            <a:extLst>
              <a:ext uri="{FF2B5EF4-FFF2-40B4-BE49-F238E27FC236}">
                <a16:creationId xmlns:a16="http://schemas.microsoft.com/office/drawing/2014/main" id="{7AA6B9BC-99C6-B9CE-63BB-C79284371A4A}"/>
              </a:ext>
            </a:extLst>
          </p:cNvPr>
          <p:cNvSpPr>
            <a:spLocks noGrp="1"/>
          </p:cNvSpPr>
          <p:nvPr>
            <p:ph type="tbl" sz="quarter" idx="13"/>
          </p:nvPr>
        </p:nvSpPr>
        <p:spPr>
          <a:xfrm>
            <a:off x="1209357" y="2313432"/>
            <a:ext cx="9946006" cy="3670837"/>
          </a:xfrm>
        </p:spPr>
        <p:txBody>
          <a:bodyPr/>
          <a:lstStyle>
            <a:lvl1pPr>
              <a:defRPr/>
            </a:lvl1pPr>
          </a:lstStyle>
          <a:p>
            <a:r>
              <a:rPr lang="en-US"/>
              <a:t>Click icon to add table</a:t>
            </a:r>
            <a:endParaRPr lang="en-US" dirty="0"/>
          </a:p>
        </p:txBody>
      </p:sp>
    </p:spTree>
    <p:extLst>
      <p:ext uri="{BB962C8B-B14F-4D97-AF65-F5344CB8AC3E}">
        <p14:creationId xmlns:p14="http://schemas.microsoft.com/office/powerpoint/2010/main" val="1167911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hasCustomPrompt="1"/>
          </p:nvPr>
        </p:nvSpPr>
        <p:spPr>
          <a:xfrm>
            <a:off x="7859485" y="640080"/>
            <a:ext cx="3690257" cy="2450676"/>
          </a:xfrm>
        </p:spPr>
        <p:txBody>
          <a:bodyPr>
            <a:normAutofit/>
          </a:bodyPr>
          <a:lstStyle>
            <a:lvl1pPr>
              <a:defRPr/>
            </a:lvl1pPr>
          </a:lstStyle>
          <a:p>
            <a:r>
              <a:rPr lang="en-US" dirty="0"/>
              <a:t>Click to add title</a:t>
            </a:r>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3255512"/>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normAutofit/>
          </a:bodyPr>
          <a:lstStyle>
            <a:lvl1pPr algn="ctr">
              <a:defRPr sz="1800"/>
            </a:lvl1pPr>
          </a:lstStyle>
          <a:p>
            <a:r>
              <a:rPr lang="en-US"/>
              <a:t>Click icon to add picture</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hasCustomPrompt="1"/>
          </p:nvPr>
        </p:nvSpPr>
        <p:spPr>
          <a:xfrm>
            <a:off x="7859485" y="3429000"/>
            <a:ext cx="3690257" cy="2440094"/>
          </a:xfrm>
        </p:spPr>
        <p:txBody>
          <a:bodyPr lIns="91440">
            <a:normAutofit/>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866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a:t>Presentation Title</a:t>
            </a:r>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33236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708489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6516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a:t>20XX</a:t>
            </a:r>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9718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A8464DCA-A9BF-A892-3059-84E13570D01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702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a:t>20XX</a:t>
            </a:r>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5264630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6" name="Footer Placeholder 5"/>
          <p:cNvSpPr>
            <a:spLocks noGrp="1"/>
          </p:cNvSpPr>
          <p:nvPr>
            <p:ph type="ftr" sz="quarter" idx="11"/>
          </p:nvPr>
        </p:nvSpPr>
        <p:spPr>
          <a:xfrm>
            <a:off x="1097279" y="6446838"/>
            <a:ext cx="681826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06775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a:t>20XX</a:t>
            </a:r>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560720"/>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2" r:id="rId17"/>
    <p:sldLayoutId id="2147483783" r:id="rId18"/>
    <p:sldLayoutId id="2147483784" r:id="rId19"/>
    <p:sldLayoutId id="2147483785" r:id="rId20"/>
    <p:sldLayoutId id="2147483786" r:id="rId21"/>
    <p:sldLayoutId id="2147483787" r:id="rId22"/>
    <p:sldLayoutId id="2147483788" r:id="rId23"/>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5.xml"/><Relationship Id="rId5" Type="http://schemas.openxmlformats.org/officeDocument/2006/relationships/image" Target="../media/image4.jpe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chart" Target="../charts/char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 group of people sitting at a table">
            <a:extLst>
              <a:ext uri="{FF2B5EF4-FFF2-40B4-BE49-F238E27FC236}">
                <a16:creationId xmlns:a16="http://schemas.microsoft.com/office/drawing/2014/main" id="{6BEAD192-141F-FDDE-021B-8674B81EECD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p:pic>
      <p:sp>
        <p:nvSpPr>
          <p:cNvPr id="6" name="Title 5">
            <a:extLst>
              <a:ext uri="{FF2B5EF4-FFF2-40B4-BE49-F238E27FC236}">
                <a16:creationId xmlns:a16="http://schemas.microsoft.com/office/drawing/2014/main" id="{8C834208-78D3-55FF-0568-AC7434753C76}"/>
              </a:ext>
            </a:extLst>
          </p:cNvPr>
          <p:cNvSpPr>
            <a:spLocks noGrp="1"/>
          </p:cNvSpPr>
          <p:nvPr>
            <p:ph type="ctrTitle"/>
          </p:nvPr>
        </p:nvSpPr>
        <p:spPr>
          <a:xfrm>
            <a:off x="-1" y="3429000"/>
            <a:ext cx="8842343" cy="2564483"/>
          </a:xfrm>
          <a:solidFill>
            <a:srgbClr val="FFFFFF">
              <a:alpha val="85098"/>
            </a:srgbClr>
          </a:solidFill>
        </p:spPr>
        <p:txBody>
          <a:bodyPr lIns="274320" tIns="274320" bIns="274320"/>
          <a:lstStyle/>
          <a:p>
            <a:r>
              <a:rPr lang="en-US" b="1" dirty="0">
                <a:latin typeface="Avenir Next LT Pro Demi" panose="020B0704020202020204" pitchFamily="34" charset="0"/>
              </a:rPr>
              <a:t>The FOMO Fund</a:t>
            </a:r>
            <a:r>
              <a:rPr lang="en-US" dirty="0">
                <a:latin typeface="Avenir Next LT Pro Demi" panose="020B0704020202020204" pitchFamily="34" charset="0"/>
              </a:rPr>
              <a:t>:</a:t>
            </a:r>
            <a:br>
              <a:rPr lang="en-US" dirty="0"/>
            </a:br>
            <a:r>
              <a:rPr lang="en-US" dirty="0">
                <a:latin typeface="Avenir Next LT Pro Light" panose="020B0304020202020204" pitchFamily="34" charset="0"/>
              </a:rPr>
              <a:t>How the fear of missing out affects retirement contributions</a:t>
            </a:r>
          </a:p>
        </p:txBody>
      </p:sp>
    </p:spTree>
    <p:extLst>
      <p:ext uri="{BB962C8B-B14F-4D97-AF65-F5344CB8AC3E}">
        <p14:creationId xmlns:p14="http://schemas.microsoft.com/office/powerpoint/2010/main" val="2076879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26D7E-EC6D-4B21-BCCC-32A29B9B2B33}"/>
              </a:ext>
            </a:extLst>
          </p:cNvPr>
          <p:cNvSpPr>
            <a:spLocks noGrp="1"/>
          </p:cNvSpPr>
          <p:nvPr>
            <p:ph type="title"/>
          </p:nvPr>
        </p:nvSpPr>
        <p:spPr/>
        <p:txBody>
          <a:bodyPr/>
          <a:lstStyle/>
          <a:p>
            <a:r>
              <a:rPr lang="en-US" dirty="0"/>
              <a:t>Speaking engagement metrics</a:t>
            </a:r>
          </a:p>
        </p:txBody>
      </p:sp>
      <p:graphicFrame>
        <p:nvGraphicFramePr>
          <p:cNvPr id="5" name="Table Placeholder 3">
            <a:extLst>
              <a:ext uri="{FF2B5EF4-FFF2-40B4-BE49-F238E27FC236}">
                <a16:creationId xmlns:a16="http://schemas.microsoft.com/office/drawing/2014/main" id="{C4ACEFD6-5912-907A-54FC-199D35B71AE3}"/>
              </a:ext>
            </a:extLst>
          </p:cNvPr>
          <p:cNvGraphicFramePr>
            <a:graphicFrameLocks noGrp="1"/>
          </p:cNvGraphicFramePr>
          <p:nvPr>
            <p:ph type="tbl" sz="quarter" idx="13"/>
            <p:extLst>
              <p:ext uri="{D42A27DB-BD31-4B8C-83A1-F6EECF244321}">
                <p14:modId xmlns:p14="http://schemas.microsoft.com/office/powerpoint/2010/main" val="1185770280"/>
              </p:ext>
            </p:extLst>
          </p:nvPr>
        </p:nvGraphicFramePr>
        <p:xfrm>
          <a:off x="1209675" y="2312988"/>
          <a:ext cx="9945688" cy="3671887"/>
        </p:xfrm>
        <a:graphic>
          <a:graphicData uri="http://schemas.openxmlformats.org/drawingml/2006/table">
            <a:tbl>
              <a:tblPr firstRow="1" bandRow="1">
                <a:tableStyleId>{BC89EF96-8CEA-46FF-86C4-4CE0E7609802}</a:tableStyleId>
              </a:tblPr>
              <a:tblGrid>
                <a:gridCol w="3453983">
                  <a:extLst>
                    <a:ext uri="{9D8B030D-6E8A-4147-A177-3AD203B41FA5}">
                      <a16:colId xmlns:a16="http://schemas.microsoft.com/office/drawing/2014/main" val="2382218087"/>
                    </a:ext>
                  </a:extLst>
                </a:gridCol>
                <a:gridCol w="3415254">
                  <a:extLst>
                    <a:ext uri="{9D8B030D-6E8A-4147-A177-3AD203B41FA5}">
                      <a16:colId xmlns:a16="http://schemas.microsoft.com/office/drawing/2014/main" val="3953468724"/>
                    </a:ext>
                  </a:extLst>
                </a:gridCol>
                <a:gridCol w="1538225">
                  <a:extLst>
                    <a:ext uri="{9D8B030D-6E8A-4147-A177-3AD203B41FA5}">
                      <a16:colId xmlns:a16="http://schemas.microsoft.com/office/drawing/2014/main" val="4277526474"/>
                    </a:ext>
                  </a:extLst>
                </a:gridCol>
                <a:gridCol w="1538225">
                  <a:extLst>
                    <a:ext uri="{9D8B030D-6E8A-4147-A177-3AD203B41FA5}">
                      <a16:colId xmlns:a16="http://schemas.microsoft.com/office/drawing/2014/main" val="2438884888"/>
                    </a:ext>
                  </a:extLst>
                </a:gridCol>
              </a:tblGrid>
              <a:tr h="553954">
                <a:tc>
                  <a:txBody>
                    <a:bodyPr/>
                    <a:lstStyle/>
                    <a:p>
                      <a:pPr algn="ctr"/>
                      <a:r>
                        <a:rPr lang="en-US" dirty="0"/>
                        <a:t>Impact factor</a:t>
                      </a:r>
                    </a:p>
                  </a:txBody>
                  <a:tcPr anchor="ctr"/>
                </a:tc>
                <a:tc>
                  <a:txBody>
                    <a:bodyPr/>
                    <a:lstStyle/>
                    <a:p>
                      <a:pPr algn="ctr"/>
                      <a:r>
                        <a:rPr lang="en-US" dirty="0"/>
                        <a:t>Measurement</a:t>
                      </a:r>
                    </a:p>
                  </a:txBody>
                  <a:tcPr anchor="ctr"/>
                </a:tc>
                <a:tc>
                  <a:txBody>
                    <a:bodyPr/>
                    <a:lstStyle/>
                    <a:p>
                      <a:pPr algn="ctr"/>
                      <a:r>
                        <a:rPr lang="en-US" dirty="0"/>
                        <a:t>Target</a:t>
                      </a:r>
                    </a:p>
                  </a:txBody>
                  <a:tcPr anchor="ctr"/>
                </a:tc>
                <a:tc>
                  <a:txBody>
                    <a:bodyPr/>
                    <a:lstStyle/>
                    <a:p>
                      <a:pPr algn="ctr"/>
                      <a:r>
                        <a:rPr lang="en-US" dirty="0"/>
                        <a:t>Achieved</a:t>
                      </a:r>
                    </a:p>
                  </a:txBody>
                  <a:tcPr anchor="ctr"/>
                </a:tc>
                <a:extLst>
                  <a:ext uri="{0D108BD9-81ED-4DB2-BD59-A6C34878D82A}">
                    <a16:rowId xmlns:a16="http://schemas.microsoft.com/office/drawing/2014/main" val="2857107962"/>
                  </a:ext>
                </a:extLst>
              </a:tr>
              <a:tr h="553954">
                <a:tc>
                  <a:txBody>
                    <a:bodyPr/>
                    <a:lstStyle/>
                    <a:p>
                      <a:pPr algn="ctr"/>
                      <a:r>
                        <a:rPr lang="en-US" dirty="0"/>
                        <a:t>Audience interaction</a:t>
                      </a:r>
                    </a:p>
                  </a:txBody>
                  <a:tcPr anchor="ctr"/>
                </a:tc>
                <a:tc>
                  <a:txBody>
                    <a:bodyPr/>
                    <a:lstStyle/>
                    <a:p>
                      <a:pPr algn="ctr"/>
                      <a:r>
                        <a:rPr lang="en-US" dirty="0"/>
                        <a:t>Percentage (%)</a:t>
                      </a:r>
                    </a:p>
                  </a:txBody>
                  <a:tcPr anchor="ctr"/>
                </a:tc>
                <a:tc>
                  <a:txBody>
                    <a:bodyPr/>
                    <a:lstStyle/>
                    <a:p>
                      <a:pPr algn="ctr"/>
                      <a:r>
                        <a:rPr lang="en-US" dirty="0"/>
                        <a:t>85</a:t>
                      </a:r>
                    </a:p>
                  </a:txBody>
                  <a:tcPr anchor="ctr"/>
                </a:tc>
                <a:tc>
                  <a:txBody>
                    <a:bodyPr/>
                    <a:lstStyle/>
                    <a:p>
                      <a:pPr algn="ctr"/>
                      <a:r>
                        <a:rPr lang="en-US" dirty="0"/>
                        <a:t>88</a:t>
                      </a:r>
                    </a:p>
                  </a:txBody>
                  <a:tcPr anchor="ctr"/>
                </a:tc>
                <a:extLst>
                  <a:ext uri="{0D108BD9-81ED-4DB2-BD59-A6C34878D82A}">
                    <a16:rowId xmlns:a16="http://schemas.microsoft.com/office/drawing/2014/main" val="1671386868"/>
                  </a:ext>
                </a:extLst>
              </a:tr>
              <a:tr h="553954">
                <a:tc>
                  <a:txBody>
                    <a:bodyPr/>
                    <a:lstStyle/>
                    <a:p>
                      <a:pPr algn="ctr"/>
                      <a:r>
                        <a:rPr lang="en-US" dirty="0"/>
                        <a:t>Knowledge retention</a:t>
                      </a:r>
                    </a:p>
                  </a:txBody>
                  <a:tcPr anchor="ctr"/>
                </a:tc>
                <a:tc>
                  <a:txBody>
                    <a:bodyPr/>
                    <a:lstStyle/>
                    <a:p>
                      <a:pPr algn="ctr"/>
                      <a:r>
                        <a:rPr lang="en-US" dirty="0"/>
                        <a:t>Percentage (%)</a:t>
                      </a:r>
                    </a:p>
                  </a:txBody>
                  <a:tcPr anchor="ctr"/>
                </a:tc>
                <a:tc>
                  <a:txBody>
                    <a:bodyPr/>
                    <a:lstStyle/>
                    <a:p>
                      <a:pPr algn="ctr"/>
                      <a:r>
                        <a:rPr lang="en-US" dirty="0"/>
                        <a:t>75</a:t>
                      </a:r>
                    </a:p>
                  </a:txBody>
                  <a:tcPr anchor="ctr"/>
                </a:tc>
                <a:tc>
                  <a:txBody>
                    <a:bodyPr/>
                    <a:lstStyle/>
                    <a:p>
                      <a:pPr algn="ctr"/>
                      <a:r>
                        <a:rPr lang="en-US" dirty="0"/>
                        <a:t>80</a:t>
                      </a:r>
                    </a:p>
                  </a:txBody>
                  <a:tcPr anchor="ctr"/>
                </a:tc>
                <a:extLst>
                  <a:ext uri="{0D108BD9-81ED-4DB2-BD59-A6C34878D82A}">
                    <a16:rowId xmlns:a16="http://schemas.microsoft.com/office/drawing/2014/main" val="380626418"/>
                  </a:ext>
                </a:extLst>
              </a:tr>
              <a:tr h="553954">
                <a:tc>
                  <a:txBody>
                    <a:bodyPr/>
                    <a:lstStyle/>
                    <a:p>
                      <a:pPr algn="ctr"/>
                      <a:r>
                        <a:rPr lang="en-US" dirty="0"/>
                        <a:t>Post-presentation surveys</a:t>
                      </a:r>
                    </a:p>
                  </a:txBody>
                  <a:tcPr anchor="ctr"/>
                </a:tc>
                <a:tc>
                  <a:txBody>
                    <a:bodyPr/>
                    <a:lstStyle/>
                    <a:p>
                      <a:pPr algn="ctr"/>
                      <a:r>
                        <a:rPr lang="en-US" dirty="0"/>
                        <a:t>Average rating</a:t>
                      </a:r>
                    </a:p>
                  </a:txBody>
                  <a:tcPr anchor="ctr"/>
                </a:tc>
                <a:tc>
                  <a:txBody>
                    <a:bodyPr/>
                    <a:lstStyle/>
                    <a:p>
                      <a:pPr algn="ctr"/>
                      <a:r>
                        <a:rPr lang="en-US" dirty="0"/>
                        <a:t>4.2</a:t>
                      </a:r>
                    </a:p>
                  </a:txBody>
                  <a:tcPr anchor="ctr"/>
                </a:tc>
                <a:tc>
                  <a:txBody>
                    <a:bodyPr/>
                    <a:lstStyle/>
                    <a:p>
                      <a:pPr algn="ctr"/>
                      <a:r>
                        <a:rPr lang="en-US" dirty="0"/>
                        <a:t>4.5</a:t>
                      </a:r>
                    </a:p>
                  </a:txBody>
                  <a:tcPr anchor="ctr"/>
                </a:tc>
                <a:extLst>
                  <a:ext uri="{0D108BD9-81ED-4DB2-BD59-A6C34878D82A}">
                    <a16:rowId xmlns:a16="http://schemas.microsoft.com/office/drawing/2014/main" val="2132482967"/>
                  </a:ext>
                </a:extLst>
              </a:tr>
              <a:tr h="553954">
                <a:tc>
                  <a:txBody>
                    <a:bodyPr/>
                    <a:lstStyle/>
                    <a:p>
                      <a:pPr algn="ctr"/>
                      <a:r>
                        <a:rPr lang="en-US" dirty="0"/>
                        <a:t>Referral rate</a:t>
                      </a:r>
                    </a:p>
                  </a:txBody>
                  <a:tcPr anchor="ctr"/>
                </a:tc>
                <a:tc>
                  <a:txBody>
                    <a:bodyPr/>
                    <a:lstStyle/>
                    <a:p>
                      <a:pPr algn="ctr"/>
                      <a:r>
                        <a:rPr lang="en-US" dirty="0"/>
                        <a:t>Percentage (%)</a:t>
                      </a:r>
                    </a:p>
                  </a:txBody>
                  <a:tcPr anchor="ctr"/>
                </a:tc>
                <a:tc>
                  <a:txBody>
                    <a:bodyPr/>
                    <a:lstStyle/>
                    <a:p>
                      <a:pPr algn="ctr"/>
                      <a:r>
                        <a:rPr lang="en-US" dirty="0"/>
                        <a:t>10</a:t>
                      </a:r>
                    </a:p>
                  </a:txBody>
                  <a:tcPr anchor="ctr"/>
                </a:tc>
                <a:tc>
                  <a:txBody>
                    <a:bodyPr/>
                    <a:lstStyle/>
                    <a:p>
                      <a:pPr algn="ctr"/>
                      <a:r>
                        <a:rPr lang="en-US" dirty="0"/>
                        <a:t>12</a:t>
                      </a:r>
                    </a:p>
                  </a:txBody>
                  <a:tcPr anchor="ctr"/>
                </a:tc>
                <a:extLst>
                  <a:ext uri="{0D108BD9-81ED-4DB2-BD59-A6C34878D82A}">
                    <a16:rowId xmlns:a16="http://schemas.microsoft.com/office/drawing/2014/main" val="3936251906"/>
                  </a:ext>
                </a:extLst>
              </a:tr>
              <a:tr h="553954">
                <a:tc>
                  <a:txBody>
                    <a:bodyPr/>
                    <a:lstStyle/>
                    <a:p>
                      <a:pPr algn="ctr"/>
                      <a:r>
                        <a:rPr lang="en-US" dirty="0"/>
                        <a:t>Collaboration opportunities</a:t>
                      </a:r>
                    </a:p>
                  </a:txBody>
                  <a:tcPr anchor="ctr"/>
                </a:tc>
                <a:tc>
                  <a:txBody>
                    <a:bodyPr/>
                    <a:lstStyle/>
                    <a:p>
                      <a:pPr algn="ctr"/>
                      <a:r>
                        <a:rPr lang="en-US" dirty="0"/>
                        <a:t># of opportunities</a:t>
                      </a:r>
                    </a:p>
                  </a:txBody>
                  <a:tcPr anchor="ctr"/>
                </a:tc>
                <a:tc>
                  <a:txBody>
                    <a:bodyPr/>
                    <a:lstStyle/>
                    <a:p>
                      <a:pPr algn="ctr"/>
                      <a:r>
                        <a:rPr lang="en-US" dirty="0"/>
                        <a:t>8</a:t>
                      </a:r>
                    </a:p>
                  </a:txBody>
                  <a:tcPr anchor="ctr"/>
                </a:tc>
                <a:tc>
                  <a:txBody>
                    <a:bodyPr/>
                    <a:lstStyle/>
                    <a:p>
                      <a:pPr algn="ctr"/>
                      <a:r>
                        <a:rPr lang="en-US" dirty="0"/>
                        <a:t>10</a:t>
                      </a:r>
                    </a:p>
                  </a:txBody>
                  <a:tcPr anchor="ctr"/>
                </a:tc>
                <a:extLst>
                  <a:ext uri="{0D108BD9-81ED-4DB2-BD59-A6C34878D82A}">
                    <a16:rowId xmlns:a16="http://schemas.microsoft.com/office/drawing/2014/main" val="568537164"/>
                  </a:ext>
                </a:extLst>
              </a:tr>
            </a:tbl>
          </a:graphicData>
        </a:graphic>
      </p:graphicFrame>
    </p:spTree>
    <p:extLst>
      <p:ext uri="{BB962C8B-B14F-4D97-AF65-F5344CB8AC3E}">
        <p14:creationId xmlns:p14="http://schemas.microsoft.com/office/powerpoint/2010/main" val="2193031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p:txBody>
          <a:bodyPr>
            <a:normAutofit/>
          </a:bodyPr>
          <a:lstStyle/>
          <a:p>
            <a:r>
              <a:rPr lang="en-US" dirty="0"/>
              <a:t>Thank you</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4" r="4"/>
          <a:stretch/>
        </p:blipFill>
        <p:spPr/>
      </p:pic>
      <p:sp>
        <p:nvSpPr>
          <p:cNvPr id="3" name="Content Placeholder 2">
            <a:extLst>
              <a:ext uri="{FF2B5EF4-FFF2-40B4-BE49-F238E27FC236}">
                <a16:creationId xmlns:a16="http://schemas.microsoft.com/office/drawing/2014/main" id="{6E155294-59B0-43EB-94D1-0BF9E1754452}"/>
              </a:ext>
            </a:extLst>
          </p:cNvPr>
          <p:cNvSpPr>
            <a:spLocks noGrp="1"/>
          </p:cNvSpPr>
          <p:nvPr>
            <p:ph idx="1"/>
          </p:nvPr>
        </p:nvSpPr>
        <p:spPr/>
        <p:txBody>
          <a:bodyPr vert="horz" lIns="91440" tIns="45720" rIns="0" bIns="45720" rtlCol="0" anchor="t">
            <a:normAutofit/>
          </a:bodyPr>
          <a:lstStyle/>
          <a:p>
            <a:r>
              <a:rPr lang="en-US" dirty="0"/>
              <a:t>Brita Tamm</a:t>
            </a:r>
          </a:p>
          <a:p>
            <a:r>
              <a:rPr lang="en-US" dirty="0"/>
              <a:t>502-555-0152</a:t>
            </a:r>
          </a:p>
          <a:p>
            <a:r>
              <a:rPr lang="en-US" dirty="0"/>
              <a:t>brita@firstupconsultants.com</a:t>
            </a:r>
          </a:p>
          <a:p>
            <a:r>
              <a:rPr lang="en-US" dirty="0"/>
              <a:t>www.firstupconsultants.com</a:t>
            </a:r>
          </a:p>
        </p:txBody>
      </p:sp>
    </p:spTree>
    <p:extLst>
      <p:ext uri="{BB962C8B-B14F-4D97-AF65-F5344CB8AC3E}">
        <p14:creationId xmlns:p14="http://schemas.microsoft.com/office/powerpoint/2010/main" val="850743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p:txBody>
          <a:bodyPr/>
          <a:lstStyle/>
          <a:p>
            <a:r>
              <a:rPr lang="en-US" dirty="0">
                <a:latin typeface="Avenir Next LT Pro Demi" panose="020B0704020202020204" pitchFamily="34" charset="0"/>
              </a:rPr>
              <a:t>Agenda</a:t>
            </a:r>
          </a:p>
        </p:txBody>
      </p:sp>
      <p:sp>
        <p:nvSpPr>
          <p:cNvPr id="3" name="Content Placeholder 2">
            <a:extLst>
              <a:ext uri="{FF2B5EF4-FFF2-40B4-BE49-F238E27FC236}">
                <a16:creationId xmlns:a16="http://schemas.microsoft.com/office/drawing/2014/main" id="{F21C3D74-CBD0-AEEC-7CF1-ED875B10D2FB}"/>
              </a:ext>
            </a:extLst>
          </p:cNvPr>
          <p:cNvSpPr>
            <a:spLocks noGrp="1"/>
          </p:cNvSpPr>
          <p:nvPr>
            <p:ph idx="1"/>
          </p:nvPr>
        </p:nvSpPr>
        <p:spPr/>
        <p:txBody>
          <a:bodyPr/>
          <a:lstStyle/>
          <a:p>
            <a:r>
              <a:rPr lang="en-US" dirty="0">
                <a:latin typeface="Avenir Next LT Pro Light" panose="020B0304020202020204" pitchFamily="34" charset="0"/>
              </a:rPr>
              <a:t>Why increase employee contributions?</a:t>
            </a:r>
          </a:p>
          <a:p>
            <a:r>
              <a:rPr lang="en-US" dirty="0">
                <a:latin typeface="Avenir Next LT Pro Light" panose="020B0304020202020204" pitchFamily="34" charset="0"/>
              </a:rPr>
              <a:t>What might help? Peer Influence</a:t>
            </a:r>
          </a:p>
        </p:txBody>
      </p:sp>
    </p:spTree>
    <p:extLst>
      <p:ext uri="{BB962C8B-B14F-4D97-AF65-F5344CB8AC3E}">
        <p14:creationId xmlns:p14="http://schemas.microsoft.com/office/powerpoint/2010/main" val="3648163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EE49-D1D1-AC61-F6C4-AA6B07CA6400}"/>
              </a:ext>
            </a:extLst>
          </p:cNvPr>
          <p:cNvSpPr>
            <a:spLocks noGrp="1"/>
          </p:cNvSpPr>
          <p:nvPr>
            <p:ph type="title"/>
          </p:nvPr>
        </p:nvSpPr>
        <p:spPr>
          <a:xfrm>
            <a:off x="606747" y="4609578"/>
            <a:ext cx="10978507" cy="1295922"/>
          </a:xfrm>
        </p:spPr>
        <p:txBody>
          <a:bodyPr>
            <a:noAutofit/>
          </a:bodyPr>
          <a:lstStyle/>
          <a:p>
            <a:r>
              <a:rPr lang="en-US" dirty="0">
                <a:latin typeface="Avenir Next LT Pro Demi" panose="020B0704020202020204" pitchFamily="34" charset="0"/>
              </a:rPr>
              <a:t>Why increase employee contributions?</a:t>
            </a:r>
          </a:p>
        </p:txBody>
      </p:sp>
      <p:sp>
        <p:nvSpPr>
          <p:cNvPr id="3" name="Subtitle 2">
            <a:extLst>
              <a:ext uri="{FF2B5EF4-FFF2-40B4-BE49-F238E27FC236}">
                <a16:creationId xmlns:a16="http://schemas.microsoft.com/office/drawing/2014/main" id="{96733048-22A9-D939-B26C-9E8EDF36E4FE}"/>
              </a:ext>
            </a:extLst>
          </p:cNvPr>
          <p:cNvSpPr>
            <a:spLocks noGrp="1"/>
          </p:cNvSpPr>
          <p:nvPr>
            <p:ph type="subTitle" idx="1"/>
          </p:nvPr>
        </p:nvSpPr>
        <p:spPr>
          <a:xfrm>
            <a:off x="606747" y="5943600"/>
            <a:ext cx="10058400" cy="690465"/>
          </a:xfrm>
        </p:spPr>
        <p:txBody>
          <a:bodyPr>
            <a:normAutofit/>
          </a:bodyPr>
          <a:lstStyle/>
          <a:p>
            <a:r>
              <a:rPr lang="en-US" dirty="0">
                <a:latin typeface="Avenir Next LT Pro Light" panose="020B0304020202020204" pitchFamily="34" charset="0"/>
              </a:rPr>
              <a:t>Recruitment | Retention | Growth</a:t>
            </a:r>
          </a:p>
        </p:txBody>
      </p:sp>
      <p:pic>
        <p:nvPicPr>
          <p:cNvPr id="7" name="Picture Placeholder 7">
            <a:extLst>
              <a:ext uri="{FF2B5EF4-FFF2-40B4-BE49-F238E27FC236}">
                <a16:creationId xmlns:a16="http://schemas.microsoft.com/office/drawing/2014/main" id="{44F51528-7C6C-676D-62ED-40AB97D9C5F2}"/>
              </a:ext>
            </a:extLst>
          </p:cNvPr>
          <p:cNvPicPr>
            <a:picLocks noGrp="1" noChangeAspect="1"/>
          </p:cNvPicPr>
          <p:nvPr>
            <p:ph type="pic" sz="quarter" idx="13"/>
          </p:nvPr>
        </p:nvPicPr>
        <p:blipFill>
          <a:blip r:embed="rId3"/>
          <a:srcRect l="11226" r="18300"/>
          <a:stretch>
            <a:fillRect/>
          </a:stretch>
        </p:blipFill>
        <p:spPr>
          <a:xfrm>
            <a:off x="635000" y="640080"/>
            <a:ext cx="3544888" cy="3355723"/>
          </a:xfrm>
        </p:spPr>
      </p:pic>
      <p:pic>
        <p:nvPicPr>
          <p:cNvPr id="8" name="Picture Placeholder 9">
            <a:extLst>
              <a:ext uri="{FF2B5EF4-FFF2-40B4-BE49-F238E27FC236}">
                <a16:creationId xmlns:a16="http://schemas.microsoft.com/office/drawing/2014/main" id="{42986763-B4C8-5057-6222-0EC4939E7104}"/>
              </a:ext>
            </a:extLst>
          </p:cNvPr>
          <p:cNvPicPr>
            <a:picLocks noGrp="1" noChangeAspect="1"/>
          </p:cNvPicPr>
          <p:nvPr>
            <p:ph type="pic" sz="quarter" idx="14"/>
          </p:nvPr>
        </p:nvPicPr>
        <p:blipFill>
          <a:blip r:embed="rId4"/>
          <a:srcRect l="5166" r="24466"/>
          <a:stretch>
            <a:fillRect/>
          </a:stretch>
        </p:blipFill>
        <p:spPr>
          <a:xfrm>
            <a:off x="8028432" y="640080"/>
            <a:ext cx="3544888" cy="3355723"/>
          </a:xfrm>
        </p:spPr>
      </p:pic>
      <p:pic>
        <p:nvPicPr>
          <p:cNvPr id="9" name="Picture Placeholder 11" descr="A group of people meeting in a room and writing">
            <a:extLst>
              <a:ext uri="{FF2B5EF4-FFF2-40B4-BE49-F238E27FC236}">
                <a16:creationId xmlns:a16="http://schemas.microsoft.com/office/drawing/2014/main" id="{140AE90F-CD65-3895-59E8-B7606863E8F6}"/>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t="87" b="87"/>
          <a:stretch/>
        </p:blipFill>
        <p:spPr>
          <a:xfrm>
            <a:off x="4331716" y="640080"/>
            <a:ext cx="3544888" cy="3355723"/>
          </a:xfrm>
        </p:spPr>
      </p:pic>
    </p:spTree>
    <p:extLst>
      <p:ext uri="{BB962C8B-B14F-4D97-AF65-F5344CB8AC3E}">
        <p14:creationId xmlns:p14="http://schemas.microsoft.com/office/powerpoint/2010/main" val="1435895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standing in front of a group of people">
            <a:extLst>
              <a:ext uri="{FF2B5EF4-FFF2-40B4-BE49-F238E27FC236}">
                <a16:creationId xmlns:a16="http://schemas.microsoft.com/office/drawing/2014/main" id="{09326C02-AA2C-C412-E1A4-A2EAFAA84AEF}"/>
              </a:ext>
            </a:extLst>
          </p:cNvPr>
          <p:cNvPicPr>
            <a:picLocks noGrp="1" noChangeAspect="1"/>
          </p:cNvPicPr>
          <p:nvPr>
            <p:ph type="pic" sz="quarter" idx="13"/>
          </p:nvPr>
        </p:nvPicPr>
        <p:blipFill>
          <a:blip r:embed="rId3"/>
          <a:srcRect l="7" r="7"/>
          <a:stretch/>
        </p:blipFill>
        <p:spPr/>
      </p:pic>
      <p:sp>
        <p:nvSpPr>
          <p:cNvPr id="3" name="Title 2">
            <a:extLst>
              <a:ext uri="{FF2B5EF4-FFF2-40B4-BE49-F238E27FC236}">
                <a16:creationId xmlns:a16="http://schemas.microsoft.com/office/drawing/2014/main" id="{3F5278DA-6C8A-199D-CC43-831ACF8AF132}"/>
              </a:ext>
            </a:extLst>
          </p:cNvPr>
          <p:cNvSpPr>
            <a:spLocks noGrp="1"/>
          </p:cNvSpPr>
          <p:nvPr>
            <p:ph type="ctrTitle"/>
          </p:nvPr>
        </p:nvSpPr>
        <p:spPr>
          <a:solidFill>
            <a:srgbClr val="FFFFFF">
              <a:alpha val="85098"/>
            </a:srgbClr>
          </a:solidFill>
        </p:spPr>
        <p:txBody>
          <a:bodyPr bIns="548640" anchor="b" anchorCtr="0"/>
          <a:lstStyle/>
          <a:p>
            <a:r>
              <a:rPr lang="en-US" dirty="0"/>
              <a:t>The power of </a:t>
            </a:r>
            <a:br>
              <a:rPr lang="en-US" dirty="0"/>
            </a:br>
            <a:r>
              <a:rPr lang="en-US" dirty="0"/>
              <a:t>peer influence</a:t>
            </a:r>
          </a:p>
        </p:txBody>
      </p:sp>
    </p:spTree>
    <p:extLst>
      <p:ext uri="{BB962C8B-B14F-4D97-AF65-F5344CB8AC3E}">
        <p14:creationId xmlns:p14="http://schemas.microsoft.com/office/powerpoint/2010/main" val="29725073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p:txBody>
          <a:bodyPr/>
          <a:lstStyle/>
          <a:p>
            <a:r>
              <a:rPr lang="en-US" dirty="0">
                <a:latin typeface="Avenir Next LT Pro Demi" panose="020B0704020202020204" pitchFamily="34" charset="0"/>
              </a:rPr>
              <a:t>Takeaway</a:t>
            </a:r>
          </a:p>
        </p:txBody>
      </p:sp>
      <p:sp>
        <p:nvSpPr>
          <p:cNvPr id="3" name="Content Placeholder 2">
            <a:extLst>
              <a:ext uri="{FF2B5EF4-FFF2-40B4-BE49-F238E27FC236}">
                <a16:creationId xmlns:a16="http://schemas.microsoft.com/office/drawing/2014/main" id="{4FA83709-886B-3B06-E9F0-11D361B52E6D}"/>
              </a:ext>
            </a:extLst>
          </p:cNvPr>
          <p:cNvSpPr>
            <a:spLocks noGrp="1"/>
          </p:cNvSpPr>
          <p:nvPr>
            <p:ph idx="1"/>
          </p:nvPr>
        </p:nvSpPr>
        <p:spPr/>
        <p:txBody>
          <a:bodyPr>
            <a:normAutofit/>
          </a:bodyPr>
          <a:lstStyle/>
          <a:p>
            <a:r>
              <a:rPr lang="en-US" dirty="0">
                <a:latin typeface="Avenir Next LT Pro Light" panose="020B0304020202020204" pitchFamily="34" charset="0"/>
              </a:rPr>
              <a:t>After a 2018 email marketing campaign, about a quarter of federal workers increased their matched TSP contributions—more than doubling the prior proportion—potentially recouping a median employer match of over $300 per employee.</a:t>
            </a:r>
          </a:p>
        </p:txBody>
      </p:sp>
      <p:grpSp>
        <p:nvGrpSpPr>
          <p:cNvPr id="8" name="Group 7">
            <a:extLst>
              <a:ext uri="{FF2B5EF4-FFF2-40B4-BE49-F238E27FC236}">
                <a16:creationId xmlns:a16="http://schemas.microsoft.com/office/drawing/2014/main" id="{0D752D62-A0F1-FACA-C1A2-2C950D29CBE6}"/>
              </a:ext>
            </a:extLst>
          </p:cNvPr>
          <p:cNvGrpSpPr/>
          <p:nvPr/>
        </p:nvGrpSpPr>
        <p:grpSpPr>
          <a:xfrm>
            <a:off x="4026890" y="3396341"/>
            <a:ext cx="4572000" cy="2743200"/>
            <a:chOff x="4026890" y="3396341"/>
            <a:chExt cx="4572000" cy="2743200"/>
          </a:xfrm>
        </p:grpSpPr>
        <p:graphicFrame>
          <p:nvGraphicFramePr>
            <p:cNvPr id="5" name="Chart 4">
              <a:extLst>
                <a:ext uri="{FF2B5EF4-FFF2-40B4-BE49-F238E27FC236}">
                  <a16:creationId xmlns:a16="http://schemas.microsoft.com/office/drawing/2014/main" id="{F9E07E01-96BA-CCB2-9DF8-549A397DD12C}"/>
                </a:ext>
              </a:extLst>
            </p:cNvPr>
            <p:cNvGraphicFramePr>
              <a:graphicFrameLocks/>
            </p:cNvGraphicFramePr>
            <p:nvPr>
              <p:extLst>
                <p:ext uri="{D42A27DB-BD31-4B8C-83A1-F6EECF244321}">
                  <p14:modId xmlns:p14="http://schemas.microsoft.com/office/powerpoint/2010/main" val="1336118777"/>
                </p:ext>
              </p:extLst>
            </p:nvPr>
          </p:nvGraphicFramePr>
          <p:xfrm>
            <a:off x="4026890" y="3396341"/>
            <a:ext cx="457200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3D86E58D-6F0A-A36B-8819-9CE957981CC3}"/>
                </a:ext>
              </a:extLst>
            </p:cNvPr>
            <p:cNvSpPr txBox="1"/>
            <p:nvPr/>
          </p:nvSpPr>
          <p:spPr>
            <a:xfrm>
              <a:off x="4954906" y="5862542"/>
              <a:ext cx="2579369" cy="276999"/>
            </a:xfrm>
            <a:prstGeom prst="rect">
              <a:avLst/>
            </a:prstGeom>
            <a:noFill/>
          </p:spPr>
          <p:txBody>
            <a:bodyPr wrap="square" rtlCol="0">
              <a:spAutoFit/>
            </a:bodyPr>
            <a:lstStyle/>
            <a:p>
              <a:r>
                <a:rPr lang="en-US" sz="1200" dirty="0">
                  <a:latin typeface="Avenir Next LT Pro Light" panose="020B0304020202020204" pitchFamily="34" charset="0"/>
                </a:rPr>
                <a:t>Before &amp; After Personalized Email</a:t>
              </a:r>
            </a:p>
          </p:txBody>
        </p:sp>
      </p:grpSp>
      <p:grpSp>
        <p:nvGrpSpPr>
          <p:cNvPr id="10" name="Group 9">
            <a:extLst>
              <a:ext uri="{FF2B5EF4-FFF2-40B4-BE49-F238E27FC236}">
                <a16:creationId xmlns:a16="http://schemas.microsoft.com/office/drawing/2014/main" id="{A549C835-FF11-2BE8-9643-004971AFB0C3}"/>
              </a:ext>
            </a:extLst>
          </p:cNvPr>
          <p:cNvGrpSpPr/>
          <p:nvPr/>
        </p:nvGrpSpPr>
        <p:grpSpPr>
          <a:xfrm>
            <a:off x="7534275" y="3039153"/>
            <a:ext cx="4657725" cy="3100388"/>
            <a:chOff x="7534275" y="3039153"/>
            <a:chExt cx="4657725" cy="3100388"/>
          </a:xfrm>
        </p:grpSpPr>
        <p:graphicFrame>
          <p:nvGraphicFramePr>
            <p:cNvPr id="6" name="Chart 5">
              <a:extLst>
                <a:ext uri="{FF2B5EF4-FFF2-40B4-BE49-F238E27FC236}">
                  <a16:creationId xmlns:a16="http://schemas.microsoft.com/office/drawing/2014/main" id="{1EDF12F4-C868-4D21-A03D-454AB21B1DDD}"/>
                </a:ext>
              </a:extLst>
            </p:cNvPr>
            <p:cNvGraphicFramePr>
              <a:graphicFrameLocks/>
            </p:cNvGraphicFramePr>
            <p:nvPr>
              <p:extLst>
                <p:ext uri="{D42A27DB-BD31-4B8C-83A1-F6EECF244321}">
                  <p14:modId xmlns:p14="http://schemas.microsoft.com/office/powerpoint/2010/main" val="4260709194"/>
                </p:ext>
              </p:extLst>
            </p:nvPr>
          </p:nvGraphicFramePr>
          <p:xfrm>
            <a:off x="7534275" y="3039153"/>
            <a:ext cx="4657725" cy="3100388"/>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8">
              <a:extLst>
                <a:ext uri="{FF2B5EF4-FFF2-40B4-BE49-F238E27FC236}">
                  <a16:creationId xmlns:a16="http://schemas.microsoft.com/office/drawing/2014/main" id="{436CC962-5D57-8FDA-758D-2C101E436D88}"/>
                </a:ext>
              </a:extLst>
            </p:cNvPr>
            <p:cNvSpPr txBox="1"/>
            <p:nvPr/>
          </p:nvSpPr>
          <p:spPr>
            <a:xfrm>
              <a:off x="8573453" y="5862542"/>
              <a:ext cx="2579369" cy="276999"/>
            </a:xfrm>
            <a:prstGeom prst="rect">
              <a:avLst/>
            </a:prstGeom>
            <a:noFill/>
          </p:spPr>
          <p:txBody>
            <a:bodyPr wrap="square" rtlCol="0">
              <a:spAutoFit/>
            </a:bodyPr>
            <a:lstStyle/>
            <a:p>
              <a:pPr algn="ctr"/>
              <a:r>
                <a:rPr lang="en-US" sz="1200" dirty="0">
                  <a:latin typeface="Avenir Next LT Pro Light" panose="020B0304020202020204" pitchFamily="34" charset="0"/>
                </a:rPr>
                <a:t>Before &amp; After Peer Email</a:t>
              </a:r>
            </a:p>
          </p:txBody>
        </p:sp>
      </p:grpSp>
    </p:spTree>
    <p:extLst>
      <p:ext uri="{BB962C8B-B14F-4D97-AF65-F5344CB8AC3E}">
        <p14:creationId xmlns:p14="http://schemas.microsoft.com/office/powerpoint/2010/main" val="166673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AD8A-1DD0-5798-279E-723AFBF21AB2}"/>
              </a:ext>
            </a:extLst>
          </p:cNvPr>
          <p:cNvSpPr>
            <a:spLocks noGrp="1"/>
          </p:cNvSpPr>
          <p:nvPr>
            <p:ph type="title"/>
          </p:nvPr>
        </p:nvSpPr>
        <p:spPr/>
        <p:txBody>
          <a:bodyPr/>
          <a:lstStyle/>
          <a:p>
            <a:r>
              <a:rPr lang="en-US" dirty="0"/>
              <a:t>Effective delivery techniques</a:t>
            </a:r>
          </a:p>
        </p:txBody>
      </p:sp>
      <p:sp>
        <p:nvSpPr>
          <p:cNvPr id="3" name="Content Placeholder 2">
            <a:extLst>
              <a:ext uri="{FF2B5EF4-FFF2-40B4-BE49-F238E27FC236}">
                <a16:creationId xmlns:a16="http://schemas.microsoft.com/office/drawing/2014/main" id="{8EDE50FB-473C-3BEA-8431-B03765A8981F}"/>
              </a:ext>
            </a:extLst>
          </p:cNvPr>
          <p:cNvSpPr>
            <a:spLocks noGrp="1"/>
          </p:cNvSpPr>
          <p:nvPr>
            <p:ph idx="1"/>
          </p:nvPr>
        </p:nvSpPr>
        <p:spPr/>
        <p:txBody>
          <a:bodyPr/>
          <a:lstStyle/>
          <a:p>
            <a:r>
              <a:rPr lang="en-US" dirty="0"/>
              <a:t>This is a powerful tool in public speaking. It involves varying pitch, tone, and volume to convey emotion, emphasize points, and maintain interest. </a:t>
            </a:r>
          </a:p>
          <a:p>
            <a:pPr lvl="1"/>
            <a:r>
              <a:rPr lang="en-US" dirty="0"/>
              <a:t>Pitch variation</a:t>
            </a:r>
          </a:p>
          <a:p>
            <a:pPr lvl="1"/>
            <a:r>
              <a:rPr lang="en-US" dirty="0"/>
              <a:t>Tone inflection</a:t>
            </a:r>
          </a:p>
          <a:p>
            <a:pPr lvl="1"/>
            <a:r>
              <a:rPr lang="en-US" dirty="0"/>
              <a:t>Volume control</a:t>
            </a:r>
          </a:p>
        </p:txBody>
      </p:sp>
      <p:sp>
        <p:nvSpPr>
          <p:cNvPr id="5" name="Content Placeholder 4">
            <a:extLst>
              <a:ext uri="{FF2B5EF4-FFF2-40B4-BE49-F238E27FC236}">
                <a16:creationId xmlns:a16="http://schemas.microsoft.com/office/drawing/2014/main" id="{92CFD42C-9F4E-2D2B-754C-DED3325D89CF}"/>
              </a:ext>
            </a:extLst>
          </p:cNvPr>
          <p:cNvSpPr>
            <a:spLocks noGrp="1"/>
          </p:cNvSpPr>
          <p:nvPr>
            <p:ph idx="13"/>
          </p:nvPr>
        </p:nvSpPr>
        <p:spPr/>
        <p:txBody>
          <a:bodyPr/>
          <a:lstStyle/>
          <a:p>
            <a:r>
              <a:rPr lang="en-US" dirty="0"/>
              <a:t>Effective body language enhances your message, making it more impactful and memorable.</a:t>
            </a:r>
          </a:p>
          <a:p>
            <a:pPr lvl="1"/>
            <a:r>
              <a:rPr lang="en-US" dirty="0"/>
              <a:t>Meaningful eye contact</a:t>
            </a:r>
          </a:p>
          <a:p>
            <a:pPr lvl="1"/>
            <a:r>
              <a:rPr lang="en-US" dirty="0"/>
              <a:t>Purposeful gestures</a:t>
            </a:r>
          </a:p>
          <a:p>
            <a:pPr lvl="1"/>
            <a:r>
              <a:rPr lang="en-US" dirty="0"/>
              <a:t>Maintain good posture</a:t>
            </a:r>
          </a:p>
          <a:p>
            <a:pPr lvl="1"/>
            <a:r>
              <a:rPr lang="en-US" dirty="0"/>
              <a:t>Control your expressions</a:t>
            </a:r>
          </a:p>
        </p:txBody>
      </p:sp>
    </p:spTree>
    <p:extLst>
      <p:ext uri="{BB962C8B-B14F-4D97-AF65-F5344CB8AC3E}">
        <p14:creationId xmlns:p14="http://schemas.microsoft.com/office/powerpoint/2010/main" val="4288213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US" dirty="0"/>
              <a:t>Navigating Q&amp;A sessions</a:t>
            </a:r>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p:txBody>
          <a:bodyPr>
            <a:normAutofit/>
          </a:bodyPr>
          <a:lstStyle/>
          <a:p>
            <a:r>
              <a:rPr lang="en-US" dirty="0"/>
              <a:t>Maintaining composure during the Q&amp;A session is essential for projecting confidence and authority. Consider the following tips for staying composed:</a:t>
            </a:r>
          </a:p>
          <a:p>
            <a:pPr lvl="1"/>
            <a:r>
              <a:rPr lang="en-US" dirty="0"/>
              <a:t>Stay calm</a:t>
            </a:r>
          </a:p>
          <a:p>
            <a:pPr lvl="1"/>
            <a:r>
              <a:rPr lang="en-US" dirty="0"/>
              <a:t>Actively listen</a:t>
            </a:r>
          </a:p>
          <a:p>
            <a:pPr lvl="1"/>
            <a:r>
              <a:rPr lang="en-US" dirty="0"/>
              <a:t>Pause and reflect</a:t>
            </a:r>
          </a:p>
          <a:p>
            <a:pPr lvl="1"/>
            <a:r>
              <a:rPr lang="en-US" dirty="0"/>
              <a:t>Maintain eye contact</a:t>
            </a:r>
          </a:p>
        </p:txBody>
      </p:sp>
      <p:sp>
        <p:nvSpPr>
          <p:cNvPr id="3" name="Content Placeholder 2">
            <a:extLst>
              <a:ext uri="{FF2B5EF4-FFF2-40B4-BE49-F238E27FC236}">
                <a16:creationId xmlns:a16="http://schemas.microsoft.com/office/drawing/2014/main" id="{58024F7D-6361-80D6-276E-7CF274A9DF13}"/>
              </a:ext>
            </a:extLst>
          </p:cNvPr>
          <p:cNvSpPr>
            <a:spLocks noGrp="1"/>
          </p:cNvSpPr>
          <p:nvPr>
            <p:ph sz="quarter" idx="16"/>
          </p:nvPr>
        </p:nvSpPr>
        <p:spPr/>
        <p:txBody>
          <a:bodyPr/>
          <a:lstStyle/>
          <a:p>
            <a:r>
              <a:rPr lang="en-US" dirty="0"/>
              <a:t>Know your material in advance</a:t>
            </a:r>
          </a:p>
          <a:p>
            <a:r>
              <a:rPr lang="en-US" dirty="0"/>
              <a:t>Anticipate common questions</a:t>
            </a:r>
          </a:p>
          <a:p>
            <a:r>
              <a:rPr lang="en-US" dirty="0"/>
              <a:t>Rehearse your responses</a:t>
            </a:r>
          </a:p>
          <a:p>
            <a:endParaRPr lang="en-US" dirty="0"/>
          </a:p>
        </p:txBody>
      </p:sp>
    </p:spTree>
    <p:extLst>
      <p:ext uri="{BB962C8B-B14F-4D97-AF65-F5344CB8AC3E}">
        <p14:creationId xmlns:p14="http://schemas.microsoft.com/office/powerpoint/2010/main" val="2651670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416DB-BC4C-330B-1179-90F5684F6C18}"/>
              </a:ext>
            </a:extLst>
          </p:cNvPr>
          <p:cNvSpPr>
            <a:spLocks noGrp="1"/>
          </p:cNvSpPr>
          <p:nvPr>
            <p:ph type="title"/>
          </p:nvPr>
        </p:nvSpPr>
        <p:spPr/>
        <p:txBody>
          <a:bodyPr/>
          <a:lstStyle/>
          <a:p>
            <a:r>
              <a:rPr lang="en-US" dirty="0"/>
              <a:t>Speaking impact</a:t>
            </a:r>
          </a:p>
        </p:txBody>
      </p:sp>
      <p:pic>
        <p:nvPicPr>
          <p:cNvPr id="6" name="Content Placeholder 14" descr="Office clerk searching for files">
            <a:extLst>
              <a:ext uri="{FF2B5EF4-FFF2-40B4-BE49-F238E27FC236}">
                <a16:creationId xmlns:a16="http://schemas.microsoft.com/office/drawing/2014/main" id="{08637BD7-EBE7-9B0F-2D96-E02697A450F5}"/>
              </a:ext>
            </a:extLst>
          </p:cNvPr>
          <p:cNvPicPr>
            <a:picLocks noGrp="1" noChangeAspect="1"/>
          </p:cNvPicPr>
          <p:nvPr>
            <p:ph sz="quarter" idx="15"/>
          </p:nvPr>
        </p:nvPicPr>
        <p:blipFill rotWithShape="1">
          <a:blip r:embed="rId3" cstate="print">
            <a:extLst>
              <a:ext uri="{28A0092B-C50C-407E-A947-70E740481C1C}">
                <a14:useLocalDpi xmlns:a14="http://schemas.microsoft.com/office/drawing/2010/main"/>
              </a:ext>
            </a:extLst>
          </a:blip>
          <a:stretch/>
        </p:blipFill>
        <p:spPr>
          <a:xfrm>
            <a:off x="640888" y="288896"/>
            <a:ext cx="4064924" cy="2797233"/>
          </a:xfrm>
        </p:spPr>
      </p:pic>
      <p:pic>
        <p:nvPicPr>
          <p:cNvPr id="7" name="Content Placeholder 19" descr="Three women brainstorming">
            <a:extLst>
              <a:ext uri="{FF2B5EF4-FFF2-40B4-BE49-F238E27FC236}">
                <a16:creationId xmlns:a16="http://schemas.microsoft.com/office/drawing/2014/main" id="{C5646C18-01E0-75C8-7655-4411D8143C91}"/>
              </a:ext>
            </a:extLst>
          </p:cNvPr>
          <p:cNvPicPr>
            <a:picLocks noGrp="1" noChangeAspect="1"/>
          </p:cNvPicPr>
          <p:nvPr>
            <p:ph sz="quarter" idx="16"/>
          </p:nvPr>
        </p:nvPicPr>
        <p:blipFill rotWithShape="1">
          <a:blip r:embed="rId4" cstate="print">
            <a:extLst>
              <a:ext uri="{28A0092B-C50C-407E-A947-70E740481C1C}">
                <a14:useLocalDpi xmlns:a14="http://schemas.microsoft.com/office/drawing/2010/main"/>
              </a:ext>
            </a:extLst>
          </a:blip>
          <a:stretch/>
        </p:blipFill>
        <p:spPr>
          <a:xfrm>
            <a:off x="639763" y="3417230"/>
            <a:ext cx="4067175" cy="2800077"/>
          </a:xfrm>
        </p:spPr>
      </p:pic>
      <p:sp>
        <p:nvSpPr>
          <p:cNvPr id="5" name="Content Placeholder 4">
            <a:extLst>
              <a:ext uri="{FF2B5EF4-FFF2-40B4-BE49-F238E27FC236}">
                <a16:creationId xmlns:a16="http://schemas.microsoft.com/office/drawing/2014/main" id="{DF71E581-3C99-81DE-3F57-81E7595DC350}"/>
              </a:ext>
            </a:extLst>
          </p:cNvPr>
          <p:cNvSpPr>
            <a:spLocks noGrp="1"/>
          </p:cNvSpPr>
          <p:nvPr>
            <p:ph idx="1"/>
          </p:nvPr>
        </p:nvSpPr>
        <p:spPr/>
        <p:txBody>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spTree>
    <p:extLst>
      <p:ext uri="{BB962C8B-B14F-4D97-AF65-F5344CB8AC3E}">
        <p14:creationId xmlns:p14="http://schemas.microsoft.com/office/powerpoint/2010/main" val="1900868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613C2-6656-2A43-ABCE-B021D6A3530F}"/>
              </a:ext>
            </a:extLst>
          </p:cNvPr>
          <p:cNvSpPr>
            <a:spLocks noGrp="1"/>
          </p:cNvSpPr>
          <p:nvPr>
            <p:ph type="title"/>
          </p:nvPr>
        </p:nvSpPr>
        <p:spPr/>
        <p:txBody>
          <a:bodyPr/>
          <a:lstStyle/>
          <a:p>
            <a:r>
              <a:rPr lang="en-US" dirty="0"/>
              <a:t>Final tips &amp; takeaways</a:t>
            </a:r>
          </a:p>
        </p:txBody>
      </p:sp>
      <p:sp>
        <p:nvSpPr>
          <p:cNvPr id="9" name="Content Placeholder 8">
            <a:extLst>
              <a:ext uri="{FF2B5EF4-FFF2-40B4-BE49-F238E27FC236}">
                <a16:creationId xmlns:a16="http://schemas.microsoft.com/office/drawing/2014/main" id="{E388F45F-4CEA-2255-ACB1-3478FBC2A03C}"/>
              </a:ext>
            </a:extLst>
          </p:cNvPr>
          <p:cNvSpPr>
            <a:spLocks noGrp="1"/>
          </p:cNvSpPr>
          <p:nvPr>
            <p:ph sz="quarter" idx="17"/>
          </p:nvPr>
        </p:nvSpPr>
        <p:spPr/>
        <p:txBody>
          <a:bodyPr/>
          <a:lstStyle/>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endParaRPr lang="en-US" dirty="0"/>
          </a:p>
        </p:txBody>
      </p:sp>
      <p:sp>
        <p:nvSpPr>
          <p:cNvPr id="13" name="Content Placeholder 12">
            <a:extLst>
              <a:ext uri="{FF2B5EF4-FFF2-40B4-BE49-F238E27FC236}">
                <a16:creationId xmlns:a16="http://schemas.microsoft.com/office/drawing/2014/main" id="{722309C3-D1EC-FAF3-C7BF-F5FF58E6BD33}"/>
              </a:ext>
            </a:extLst>
          </p:cNvPr>
          <p:cNvSpPr>
            <a:spLocks noGrp="1"/>
          </p:cNvSpPr>
          <p:nvPr>
            <p:ph sz="quarter" idx="18"/>
          </p:nvPr>
        </p:nvSpPr>
        <p:spPr/>
        <p:txBody>
          <a:bodyPr/>
          <a:lstStyle/>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endParaRPr lang="en-US" dirty="0"/>
          </a:p>
        </p:txBody>
      </p:sp>
      <p:sp>
        <p:nvSpPr>
          <p:cNvPr id="3" name="Content Placeholder 2">
            <a:extLst>
              <a:ext uri="{FF2B5EF4-FFF2-40B4-BE49-F238E27FC236}">
                <a16:creationId xmlns:a16="http://schemas.microsoft.com/office/drawing/2014/main" id="{A89DBFB6-9EAA-8E31-B059-F1A4E4F5F93C}"/>
              </a:ext>
            </a:extLst>
          </p:cNvPr>
          <p:cNvSpPr>
            <a:spLocks noGrp="1"/>
          </p:cNvSpPr>
          <p:nvPr>
            <p:ph sz="quarter" idx="16"/>
          </p:nvPr>
        </p:nvSpPr>
        <p:spPr/>
        <p:txBody>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Tree>
    <p:extLst>
      <p:ext uri="{BB962C8B-B14F-4D97-AF65-F5344CB8AC3E}">
        <p14:creationId xmlns:p14="http://schemas.microsoft.com/office/powerpoint/2010/main" val="1948030887"/>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6FDF0338-C524-4CF6-9268-3569B65741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887178-918B-41B5-90B5-AF84E76A4227}">
  <ds:schemaRefs>
    <ds:schemaRef ds:uri="http://schemas.microsoft.com/sharepoint/v3/contenttype/forms"/>
  </ds:schemaRefs>
</ds:datastoreItem>
</file>

<file path=customXml/itemProps3.xml><?xml version="1.0" encoding="utf-8"?>
<ds:datastoreItem xmlns:ds="http://schemas.openxmlformats.org/officeDocument/2006/customXml" ds:itemID="{54E6FD3E-3033-4D44-9759-980DCC3E7F4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{CA354562-EA87-4F52-A202-ECD16E7061AB}TF776e3e59-1204-479e-95b5-5e72eaac51ab78076569_win32-dba623c40f6b</Template>
  <TotalTime>109</TotalTime>
  <Words>682</Words>
  <Application>Microsoft Office PowerPoint</Application>
  <PresentationFormat>Widescreen</PresentationFormat>
  <Paragraphs>107</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Aptos</vt:lpstr>
      <vt:lpstr>Arial</vt:lpstr>
      <vt:lpstr>Avenir Next LT Pro Demi</vt:lpstr>
      <vt:lpstr>Avenir Next LT Pro Light</vt:lpstr>
      <vt:lpstr>Calibri</vt:lpstr>
      <vt:lpstr>Calibri Light</vt:lpstr>
      <vt:lpstr>RetrospectVTI</vt:lpstr>
      <vt:lpstr>The FOMO Fund: How the fear of missing out affects retirement contributions</vt:lpstr>
      <vt:lpstr>Agenda</vt:lpstr>
      <vt:lpstr>Why increase employee contributions?</vt:lpstr>
      <vt:lpstr>The power of  peer influence</vt:lpstr>
      <vt:lpstr>Takeaway</vt:lpstr>
      <vt:lpstr>Effective delivery techniques</vt:lpstr>
      <vt:lpstr>Navigating Q&amp;A sessions</vt:lpstr>
      <vt:lpstr>Speaking impact</vt:lpstr>
      <vt:lpstr>Final tips &amp; takeaways</vt:lpstr>
      <vt:lpstr>Speaking engagement metrics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Cordelia Nhi Marie McKelvy</dc:creator>
  <cp:lastModifiedBy>Cordelia Nhi Marie McKelvy</cp:lastModifiedBy>
  <cp:revision>2</cp:revision>
  <dcterms:created xsi:type="dcterms:W3CDTF">2025-06-30T19:40:34Z</dcterms:created>
  <dcterms:modified xsi:type="dcterms:W3CDTF">2025-06-30T21:30:17Z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